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4"/>
  </p:notesMasterIdLst>
  <p:sldIdLst>
    <p:sldId id="1659" r:id="rId3"/>
    <p:sldId id="2001" r:id="rId4"/>
    <p:sldId id="1940" r:id="rId5"/>
    <p:sldId id="1977" r:id="rId6"/>
    <p:sldId id="1791" r:id="rId7"/>
    <p:sldId id="1951" r:id="rId8"/>
    <p:sldId id="2005" r:id="rId9"/>
    <p:sldId id="2006" r:id="rId10"/>
    <p:sldId id="1997" r:id="rId11"/>
    <p:sldId id="2027" r:id="rId12"/>
    <p:sldId id="1978" r:id="rId13"/>
    <p:sldId id="2008" r:id="rId14"/>
    <p:sldId id="2009" r:id="rId15"/>
    <p:sldId id="1952" r:id="rId16"/>
    <p:sldId id="1941" r:id="rId17"/>
    <p:sldId id="2010" r:id="rId18"/>
    <p:sldId id="2011" r:id="rId19"/>
    <p:sldId id="2012" r:id="rId20"/>
    <p:sldId id="2013" r:id="rId21"/>
    <p:sldId id="2014" r:id="rId22"/>
    <p:sldId id="1960" r:id="rId23"/>
    <p:sldId id="2015" r:id="rId24"/>
    <p:sldId id="2016" r:id="rId25"/>
    <p:sldId id="2017" r:id="rId26"/>
    <p:sldId id="1971" r:id="rId27"/>
    <p:sldId id="2018" r:id="rId28"/>
    <p:sldId id="2019" r:id="rId29"/>
    <p:sldId id="1961" r:id="rId30"/>
    <p:sldId id="1980" r:id="rId31"/>
    <p:sldId id="2020" r:id="rId32"/>
    <p:sldId id="2021" r:id="rId33"/>
    <p:sldId id="2022" r:id="rId34"/>
    <p:sldId id="1972" r:id="rId35"/>
    <p:sldId id="2023" r:id="rId36"/>
    <p:sldId id="2024" r:id="rId37"/>
    <p:sldId id="1984" r:id="rId38"/>
    <p:sldId id="2025" r:id="rId39"/>
    <p:sldId id="2026" r:id="rId40"/>
    <p:sldId id="1916" r:id="rId41"/>
    <p:sldId id="1948" r:id="rId42"/>
    <p:sldId id="18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14" autoAdjust="0"/>
    <p:restoredTop sz="86418" autoAdjust="0"/>
  </p:normalViewPr>
  <p:slideViewPr>
    <p:cSldViewPr>
      <p:cViewPr>
        <p:scale>
          <a:sx n="80" d="100"/>
          <a:sy n="80" d="100"/>
        </p:scale>
        <p:origin x="-2000"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41</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2/9/2022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2/9/2022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Gospel Worth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Accepting and Affirming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 – 10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9 February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left)">
                                      <p:cBhvr>
                                        <p:cTn id="13" dur="1000"/>
                                        <p:tgtEl>
                                          <p:spTgt spid="11">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1000"/>
                                        <p:tgtEl>
                                          <p:spTgt spid="11">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76200"/>
          <a:ext cx="8686800" cy="6781800"/>
        </p:xfrm>
        <a:graphic>
          <a:graphicData uri="http://schemas.openxmlformats.org/drawingml/2006/table">
            <a:tbl>
              <a:tblPr firstRow="1" bandRow="1">
                <a:tableStyleId>{6E25E649-3F16-4E02-A733-19D2CDBF48F0}</a:tableStyleId>
              </a:tblPr>
              <a:tblGrid>
                <a:gridCol w="1600200"/>
                <a:gridCol w="5181600"/>
                <a:gridCol w="1905000"/>
              </a:tblGrid>
              <a:tr h="475585">
                <a:tc>
                  <a:txBody>
                    <a:bodyPr/>
                    <a:lstStyle/>
                    <a:p>
                      <a:pPr algn="ctr"/>
                      <a:r>
                        <a:rPr lang="en-US" sz="1400" dirty="0" smtClean="0">
                          <a:solidFill>
                            <a:schemeClr val="tx1"/>
                          </a:solidFill>
                          <a:effectLst/>
                        </a:rPr>
                        <a:t>Year (AD)</a:t>
                      </a:r>
                      <a:endParaRPr lang="en-US" sz="1400" dirty="0">
                        <a:solidFill>
                          <a:schemeClr val="tx1"/>
                        </a:solidFill>
                        <a:effectLst/>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Paul’s Timeline</a:t>
                      </a:r>
                      <a:endParaRPr lang="en-US" sz="14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Church Time</a:t>
                      </a:r>
                      <a:endParaRPr lang="en-US" sz="14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172">
                <a:tc>
                  <a:txBody>
                    <a:bodyPr/>
                    <a:lstStyle/>
                    <a:p>
                      <a:pPr algn="ctr"/>
                      <a:r>
                        <a:rPr lang="en-US" sz="1400" b="1" dirty="0" smtClean="0">
                          <a:latin typeface="Cambria" pitchFamily="18" charset="0"/>
                        </a:rPr>
                        <a:t>5</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Birth</a:t>
                      </a: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19261">
                <a:tc>
                  <a:txBody>
                    <a:bodyPr/>
                    <a:lstStyle/>
                    <a:p>
                      <a:pPr algn="ctr"/>
                      <a:r>
                        <a:rPr lang="en-US" sz="1400" b="1" dirty="0" smtClean="0">
                          <a:latin typeface="Cambria" pitchFamily="18" charset="0"/>
                        </a:rPr>
                        <a:t>32 - 35</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Persecutes</a:t>
                      </a:r>
                      <a:r>
                        <a:rPr lang="en-US" sz="1400" baseline="0" dirty="0" smtClean="0">
                          <a:latin typeface="Cambria" pitchFamily="18" charset="0"/>
                        </a:rPr>
                        <a:t> the church of Jesus Christ</a:t>
                      </a:r>
                    </a:p>
                    <a:p>
                      <a:pPr algn="ctr"/>
                      <a:r>
                        <a:rPr lang="en-US" sz="1400" baseline="0" dirty="0" smtClean="0">
                          <a:latin typeface="Cambria" pitchFamily="18" charset="0"/>
                        </a:rPr>
                        <a:t>Present at Stephen’s death</a:t>
                      </a: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Crucifixion of Christ</a:t>
                      </a: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36002">
                <a:tc>
                  <a:txBody>
                    <a:bodyPr/>
                    <a:lstStyle/>
                    <a:p>
                      <a:pPr algn="ctr"/>
                      <a:r>
                        <a:rPr lang="en-US" sz="1400" b="1" dirty="0" smtClean="0">
                          <a:latin typeface="Cambria" pitchFamily="18" charset="0"/>
                        </a:rPr>
                        <a:t>35 - 38</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Conversion on Damascus Road</a:t>
                      </a:r>
                    </a:p>
                    <a:p>
                      <a:pPr algn="ctr"/>
                      <a:r>
                        <a:rPr lang="en-US" sz="1400" dirty="0" smtClean="0">
                          <a:latin typeface="Cambria" pitchFamily="18" charset="0"/>
                        </a:rPr>
                        <a:t>Travels to Damascus</a:t>
                      </a:r>
                    </a:p>
                    <a:p>
                      <a:pPr algn="ctr"/>
                      <a:r>
                        <a:rPr lang="en-US" sz="1400" dirty="0" smtClean="0">
                          <a:latin typeface="Cambria" pitchFamily="18" charset="0"/>
                        </a:rPr>
                        <a:t>Travels to Arabia:  stay </a:t>
                      </a:r>
                      <a:r>
                        <a:rPr lang="en-US" sz="1400" b="1" u="sng" dirty="0" smtClean="0">
                          <a:effectLst>
                            <a:outerShdw blurRad="38100" dist="38100" dir="2700000" algn="tl">
                              <a:srgbClr val="000000">
                                <a:alpha val="43137"/>
                              </a:srgbClr>
                            </a:outerShdw>
                          </a:effectLst>
                          <a:latin typeface="Cambria" pitchFamily="18" charset="0"/>
                        </a:rPr>
                        <a:t>3</a:t>
                      </a:r>
                      <a:r>
                        <a:rPr lang="en-US" sz="1400" dirty="0" smtClean="0">
                          <a:latin typeface="Cambria" pitchFamily="18" charset="0"/>
                        </a:rPr>
                        <a:t> years (1:17) </a:t>
                      </a: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56050">
                <a:tc>
                  <a:txBody>
                    <a:bodyPr/>
                    <a:lstStyle/>
                    <a:p>
                      <a:pPr algn="ctr"/>
                      <a:r>
                        <a:rPr lang="en-US" sz="1400" b="1" dirty="0" smtClean="0">
                          <a:latin typeface="Cambria" pitchFamily="18" charset="0"/>
                        </a:rPr>
                        <a:t>38 – 42</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Returns to Damascus but exits</a:t>
                      </a:r>
                      <a:r>
                        <a:rPr lang="en-US" sz="1400" baseline="0" dirty="0" smtClean="0">
                          <a:latin typeface="Cambria" pitchFamily="18" charset="0"/>
                        </a:rPr>
                        <a:t> the city for safety </a:t>
                      </a:r>
                      <a:endParaRPr lang="en-US" sz="1400" dirty="0" smtClean="0">
                        <a:latin typeface="Cambria" pitchFamily="18" charset="0"/>
                      </a:endParaRPr>
                    </a:p>
                    <a:p>
                      <a:pPr algn="ctr"/>
                      <a:r>
                        <a:rPr lang="en-US" sz="1400" dirty="0" smtClean="0">
                          <a:latin typeface="Cambria" pitchFamily="18" charset="0"/>
                        </a:rPr>
                        <a:t>Goes up to </a:t>
                      </a:r>
                      <a:r>
                        <a:rPr lang="en-US" sz="1400" b="1" u="sng" dirty="0" smtClean="0">
                          <a:latin typeface="Cambria" pitchFamily="18" charset="0"/>
                        </a:rPr>
                        <a:t>Jerusalem</a:t>
                      </a:r>
                      <a:r>
                        <a:rPr lang="en-US" sz="1400" dirty="0" smtClean="0">
                          <a:latin typeface="Cambria" pitchFamily="18" charset="0"/>
                        </a:rPr>
                        <a:t> (1:18) </a:t>
                      </a:r>
                    </a:p>
                    <a:p>
                      <a:pPr algn="ctr"/>
                      <a:r>
                        <a:rPr lang="en-US" sz="1400" dirty="0" smtClean="0">
                          <a:latin typeface="Cambria" pitchFamily="18" charset="0"/>
                        </a:rPr>
                        <a:t>Goes back to Tarsus for safety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56050">
                <a:tc>
                  <a:txBody>
                    <a:bodyPr/>
                    <a:lstStyle/>
                    <a:p>
                      <a:pPr algn="ctr"/>
                      <a:r>
                        <a:rPr lang="en-US" sz="1400" b="1" dirty="0" smtClean="0">
                          <a:latin typeface="Cambria" pitchFamily="18" charset="0"/>
                        </a:rPr>
                        <a:t>44</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Cambria" pitchFamily="18" charset="0"/>
                        </a:rPr>
                        <a:t>Barnabas bring Paul from Tarsus to Antioch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Cambria" pitchFamily="18" charset="0"/>
                        </a:rPr>
                        <a:t>Barnabas and Paul make a famine visit to </a:t>
                      </a:r>
                      <a:r>
                        <a:rPr lang="en-US" sz="1400" b="1" u="sng" baseline="0" dirty="0" smtClean="0">
                          <a:effectLst/>
                          <a:latin typeface="Cambria" pitchFamily="18" charset="0"/>
                        </a:rPr>
                        <a:t>Jerusalem </a:t>
                      </a:r>
                      <a:endParaRPr lang="en-US" sz="1400" dirty="0" smtClean="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2172">
                <a:tc>
                  <a:txBody>
                    <a:bodyPr/>
                    <a:lstStyle/>
                    <a:p>
                      <a:pPr algn="ctr"/>
                      <a:r>
                        <a:rPr lang="en-US" sz="1400" b="1" dirty="0" smtClean="0">
                          <a:latin typeface="Cambria" pitchFamily="18" charset="0"/>
                        </a:rPr>
                        <a:t>44 - 46</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Paul</a:t>
                      </a:r>
                      <a:r>
                        <a:rPr lang="en-US" sz="1400" baseline="0" dirty="0" smtClean="0">
                          <a:latin typeface="Cambria" pitchFamily="18" charset="0"/>
                        </a:rPr>
                        <a:t> in Antioch</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4112">
                <a:tc>
                  <a:txBody>
                    <a:bodyPr/>
                    <a:lstStyle/>
                    <a:p>
                      <a:pPr algn="ctr"/>
                      <a:r>
                        <a:rPr lang="en-US" sz="1400" b="1" dirty="0" smtClean="0">
                          <a:latin typeface="Cambria" pitchFamily="18" charset="0"/>
                        </a:rPr>
                        <a:t>47 – 49</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Paul and Barnabas travel to Antioch</a:t>
                      </a:r>
                    </a:p>
                    <a:p>
                      <a:pPr algn="ctr"/>
                      <a:r>
                        <a:rPr lang="en-US" sz="1400" dirty="0" smtClean="0">
                          <a:latin typeface="Cambria" pitchFamily="18" charset="0"/>
                        </a:rPr>
                        <a:t>Later, both travel on </a:t>
                      </a:r>
                      <a:r>
                        <a:rPr lang="en-US" sz="1400" b="0" i="1" dirty="0" smtClean="0">
                          <a:effectLst>
                            <a:outerShdw blurRad="38100" dist="38100" dir="2700000" algn="tl">
                              <a:srgbClr val="000000">
                                <a:alpha val="43137"/>
                              </a:srgbClr>
                            </a:outerShdw>
                          </a:effectLst>
                          <a:latin typeface="Cambria" pitchFamily="18" charset="0"/>
                        </a:rPr>
                        <a:t>First Missionary Journey</a:t>
                      </a:r>
                      <a:endParaRPr lang="en-US" sz="1400" b="0" i="1" dirty="0">
                        <a:effectLst>
                          <a:outerShdw blurRad="38100" dist="38100" dir="2700000" algn="tl">
                            <a:srgbClr val="000000">
                              <a:alpha val="43137"/>
                            </a:srgbClr>
                          </a:outerShdw>
                        </a:effectLst>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4112">
                <a:tc>
                  <a:txBody>
                    <a:bodyPr/>
                    <a:lstStyle/>
                    <a:p>
                      <a:pPr algn="ctr"/>
                      <a:r>
                        <a:rPr lang="en-US" sz="1400" b="1" dirty="0" smtClean="0">
                          <a:latin typeface="Cambria" pitchFamily="18" charset="0"/>
                        </a:rPr>
                        <a:t>49</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Paul and Barnabas travel to </a:t>
                      </a:r>
                      <a:r>
                        <a:rPr lang="en-US" sz="1400" b="1" u="sng" dirty="0" smtClean="0">
                          <a:effectLst/>
                          <a:latin typeface="Cambria" pitchFamily="18" charset="0"/>
                        </a:rPr>
                        <a:t>Jerusalem</a:t>
                      </a:r>
                      <a:r>
                        <a:rPr lang="en-US" sz="1400" dirty="0" smtClean="0">
                          <a:latin typeface="Cambria" pitchFamily="18" charset="0"/>
                        </a:rPr>
                        <a:t> Council</a:t>
                      </a:r>
                      <a:r>
                        <a:rPr lang="en-US" sz="1400" baseline="0" dirty="0" smtClean="0">
                          <a:latin typeface="Cambria" pitchFamily="18" charset="0"/>
                        </a:rPr>
                        <a:t> after </a:t>
                      </a:r>
                      <a:r>
                        <a:rPr lang="en-US" sz="1400" b="1" u="sng" dirty="0" smtClean="0">
                          <a:effectLst>
                            <a:outerShdw blurRad="38100" dist="38100" dir="2700000" algn="tl">
                              <a:srgbClr val="000000">
                                <a:alpha val="43137"/>
                              </a:srgbClr>
                            </a:outerShdw>
                          </a:effectLst>
                          <a:latin typeface="Cambria" pitchFamily="18" charset="0"/>
                        </a:rPr>
                        <a:t>14</a:t>
                      </a:r>
                      <a:r>
                        <a:rPr lang="en-US" sz="1400" dirty="0" smtClean="0">
                          <a:latin typeface="Cambria" pitchFamily="18" charset="0"/>
                        </a:rPr>
                        <a:t> yrs (2:1)</a:t>
                      </a:r>
                    </a:p>
                    <a:p>
                      <a:pPr algn="ctr"/>
                      <a:r>
                        <a:rPr lang="en-US" sz="1400" dirty="0" smtClean="0">
                          <a:latin typeface="Cambria" pitchFamily="18" charset="0"/>
                        </a:rPr>
                        <a:t>Paul and Barnabas return</a:t>
                      </a:r>
                      <a:r>
                        <a:rPr lang="en-US" sz="1400" baseline="0" dirty="0" smtClean="0">
                          <a:latin typeface="Cambria" pitchFamily="18" charset="0"/>
                        </a:rPr>
                        <a:t> to Antioch (2:11-14)</a:t>
                      </a: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4112">
                <a:tc>
                  <a:txBody>
                    <a:bodyPr/>
                    <a:lstStyle/>
                    <a:p>
                      <a:pPr algn="ctr"/>
                      <a:r>
                        <a:rPr lang="en-US" sz="1400" b="1" dirty="0" smtClean="0">
                          <a:latin typeface="Cambria" pitchFamily="18" charset="0"/>
                        </a:rPr>
                        <a:t>49 – 52</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Barnabas and John Mark sail to Cyprus</a:t>
                      </a:r>
                    </a:p>
                    <a:p>
                      <a:pPr algn="ctr"/>
                      <a:r>
                        <a:rPr lang="en-US" sz="1400" dirty="0" smtClean="0">
                          <a:latin typeface="Cambria" pitchFamily="18" charset="0"/>
                        </a:rPr>
                        <a:t>Paul</a:t>
                      </a:r>
                      <a:r>
                        <a:rPr lang="en-US" sz="1400" baseline="0" dirty="0" smtClean="0">
                          <a:latin typeface="Cambria" pitchFamily="18" charset="0"/>
                        </a:rPr>
                        <a:t> and Silas travel on </a:t>
                      </a:r>
                      <a:r>
                        <a:rPr lang="en-US" sz="1400" i="1" baseline="0" dirty="0" smtClean="0">
                          <a:effectLst>
                            <a:outerShdw blurRad="38100" dist="38100" dir="2700000" algn="tl">
                              <a:srgbClr val="000000">
                                <a:alpha val="43137"/>
                              </a:srgbClr>
                            </a:outerShdw>
                          </a:effectLst>
                          <a:latin typeface="Cambria" pitchFamily="18" charset="0"/>
                        </a:rPr>
                        <a:t>Second Missionary Journey</a:t>
                      </a:r>
                      <a:r>
                        <a:rPr lang="en-US" sz="1400" baseline="0" dirty="0" smtClean="0">
                          <a:latin typeface="Cambria" pitchFamily="18" charset="0"/>
                        </a:rPr>
                        <a:t> </a:t>
                      </a: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2172">
                <a:tc>
                  <a:txBody>
                    <a:bodyPr/>
                    <a:lstStyle/>
                    <a:p>
                      <a:pPr algn="ctr"/>
                      <a:r>
                        <a:rPr lang="en-US" sz="1400" b="1" dirty="0" smtClean="0">
                          <a:latin typeface="Cambria" pitchFamily="18" charset="0"/>
                        </a:rPr>
                        <a:t>53 - 58</a:t>
                      </a:r>
                      <a:endParaRPr lang="en-US" sz="1400" b="1"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latin typeface="Cambria" pitchFamily="18" charset="0"/>
                        </a:rPr>
                        <a:t>Paul and Silas travel on </a:t>
                      </a:r>
                      <a:r>
                        <a:rPr lang="en-US" sz="1400" i="1" dirty="0" smtClean="0">
                          <a:effectLst>
                            <a:outerShdw blurRad="38100" dist="38100" dir="2700000" algn="tl">
                              <a:srgbClr val="000000">
                                <a:alpha val="43137"/>
                              </a:srgbClr>
                            </a:outerShdw>
                          </a:effectLst>
                          <a:latin typeface="Cambria" pitchFamily="18" charset="0"/>
                        </a:rPr>
                        <a:t>Third Missionary Journey</a:t>
                      </a:r>
                      <a:endParaRPr lang="en-US" sz="1400" i="1" dirty="0">
                        <a:effectLst>
                          <a:outerShdw blurRad="38100" dist="38100" dir="2700000" algn="tl">
                            <a:srgbClr val="000000">
                              <a:alpha val="43137"/>
                            </a:srgbClr>
                          </a:outerShdw>
                        </a:effectLst>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dirty="0">
                        <a:latin typeface="Cambria"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sz="2400" b="1" dirty="0" smtClean="0">
                <a:latin typeface="Cambria" pitchFamily="18" charset="0"/>
              </a:rPr>
              <a:t> </a:t>
            </a:r>
          </a:p>
          <a:p>
            <a:pPr indent="457200"/>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Galatians 1</a:t>
            </a:r>
            <a:r>
              <a:rPr lang="en-US" sz="2400" b="1" dirty="0" smtClean="0">
                <a:latin typeface="Cambria" pitchFamily="18" charset="0"/>
              </a:rPr>
              <a:t>, Paul proved his apostolic authority by reminding the Galatians that Jesus Christ Himself was the source of both his calling and his gospel message (</a:t>
            </a:r>
            <a:r>
              <a:rPr lang="en-US" sz="2400" b="1" dirty="0" smtClean="0">
                <a:effectLst>
                  <a:outerShdw blurRad="38100" dist="38100" dir="2700000" algn="tl">
                    <a:srgbClr val="000000">
                      <a:alpha val="43137"/>
                    </a:srgbClr>
                  </a:outerShdw>
                </a:effectLst>
                <a:latin typeface="Cambria" pitchFamily="18" charset="0"/>
              </a:rPr>
              <a:t>1:1, 11-12</a:t>
            </a:r>
            <a:r>
              <a:rPr lang="en-US" sz="2400" b="1" dirty="0" smtClean="0">
                <a:latin typeface="Cambria" pitchFamily="18" charset="0"/>
              </a:rPr>
              <a:t>).  In the first leg of his argument, he emphasized that his gospel had reached its maturity apart from any input by the first apostles.    </a:t>
            </a:r>
          </a:p>
          <a:p>
            <a:pPr indent="457200"/>
            <a:endParaRPr lang="en-US" sz="2400" b="1" dirty="0" smtClean="0">
              <a:latin typeface="Cambria" pitchFamily="18" charset="0"/>
            </a:endParaRPr>
          </a:p>
          <a:p>
            <a:pPr indent="457200"/>
            <a:r>
              <a:rPr lang="en-US" sz="2400" b="1" dirty="0" smtClean="0">
                <a:latin typeface="Cambria" pitchFamily="18" charset="0"/>
              </a:rPr>
              <a:t>Paul’s was an independent witness of Christ and of the good news of </a:t>
            </a:r>
            <a:r>
              <a:rPr lang="en-US" sz="2400" b="1" i="1" dirty="0" smtClean="0">
                <a:effectLst>
                  <a:outerShdw blurRad="38100" dist="38100" dir="2700000" algn="tl">
                    <a:srgbClr val="000000">
                      <a:alpha val="43137"/>
                    </a:srgbClr>
                  </a:outerShdw>
                </a:effectLst>
                <a:latin typeface="Cambria" pitchFamily="18" charset="0"/>
              </a:rPr>
              <a:t>salvation by faith</a:t>
            </a:r>
            <a:r>
              <a:rPr lang="en-US" sz="2400" b="1" dirty="0" smtClean="0">
                <a:latin typeface="Cambria" pitchFamily="18" charset="0"/>
              </a:rPr>
              <a:t> in Him.  None of it was dependent on any human being.  But this leave open the possibility that perhaps—</a:t>
            </a:r>
            <a:r>
              <a:rPr lang="en-US" sz="2400" b="1" i="1" dirty="0" smtClean="0">
                <a:latin typeface="Cambria" pitchFamily="18" charset="0"/>
              </a:rPr>
              <a:t>just perhaps</a:t>
            </a:r>
            <a:r>
              <a:rPr lang="en-US" sz="2400" b="1" dirty="0" smtClean="0">
                <a:latin typeface="Cambria" pitchFamily="18" charset="0"/>
              </a:rPr>
              <a:t>—Paul’s gospel was different from that of the Jerusalem apostles.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3847207"/>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endParaRPr lang="en-US" sz="2400" b="1" dirty="0" smtClean="0">
              <a:latin typeface="Cambria" pitchFamily="18" charset="0"/>
            </a:endParaRPr>
          </a:p>
          <a:p>
            <a:pPr indent="457200"/>
            <a:r>
              <a:rPr lang="en-US" sz="2400" b="1" dirty="0" smtClean="0">
                <a:latin typeface="Cambria" pitchFamily="18" charset="0"/>
              </a:rPr>
              <a:t>Perhaps Paul received a reliable message from Jesus, but then he </a:t>
            </a:r>
            <a:r>
              <a:rPr lang="en-US" sz="2400" b="1" i="1" dirty="0" smtClean="0">
                <a:effectLst>
                  <a:outerShdw blurRad="38100" dist="38100" dir="2700000" algn="tl">
                    <a:srgbClr val="000000">
                      <a:alpha val="43137"/>
                    </a:srgbClr>
                  </a:outerShdw>
                </a:effectLst>
                <a:latin typeface="Cambria" pitchFamily="18" charset="0"/>
              </a:rPr>
              <a:t>twisted</a:t>
            </a:r>
            <a:r>
              <a:rPr lang="en-US" sz="2400" b="1" dirty="0" smtClean="0">
                <a:latin typeface="Cambria" pitchFamily="18" charset="0"/>
              </a:rPr>
              <a:t> it to his own ends.  Maybe he had compromised it to </a:t>
            </a:r>
            <a:r>
              <a:rPr lang="en-US" sz="2400" b="1" i="1" dirty="0" smtClean="0">
                <a:effectLst>
                  <a:outerShdw blurRad="38100" dist="38100" dir="2700000" algn="tl">
                    <a:srgbClr val="000000">
                      <a:alpha val="43137"/>
                    </a:srgbClr>
                  </a:outerShdw>
                </a:effectLst>
                <a:latin typeface="Cambria" pitchFamily="18" charset="0"/>
              </a:rPr>
              <a:t>suit</a:t>
            </a:r>
            <a:r>
              <a:rPr lang="en-US" sz="2400" b="1" dirty="0" smtClean="0">
                <a:latin typeface="Cambria" pitchFamily="18" charset="0"/>
              </a:rPr>
              <a:t> the Gentile culture.  </a:t>
            </a:r>
          </a:p>
          <a:p>
            <a:endParaRPr lang="en-US" sz="2400" b="1" dirty="0" smtClean="0">
              <a:latin typeface="Cambria" pitchFamily="18" charset="0"/>
            </a:endParaRPr>
          </a:p>
          <a:p>
            <a:pPr indent="457200"/>
            <a:r>
              <a:rPr lang="en-US" sz="2400" b="1" dirty="0" smtClean="0">
                <a:latin typeface="Cambria" pitchFamily="18" charset="0"/>
              </a:rPr>
              <a:t>Surely the </a:t>
            </a:r>
            <a:r>
              <a:rPr lang="en-US" sz="2400" b="1" i="1" dirty="0" smtClean="0">
                <a:effectLst>
                  <a:outerShdw blurRad="38100" dist="38100" dir="2700000" algn="tl">
                    <a:srgbClr val="000000">
                      <a:alpha val="43137"/>
                    </a:srgbClr>
                  </a:outerShdw>
                </a:effectLst>
                <a:latin typeface="Cambria" pitchFamily="18" charset="0"/>
              </a:rPr>
              <a:t>fourteen years</a:t>
            </a:r>
            <a:r>
              <a:rPr lang="en-US" sz="2400" b="1" dirty="0" smtClean="0">
                <a:latin typeface="Cambria" pitchFamily="18" charset="0"/>
              </a:rPr>
              <a:t> after his conversion had afforded enough time for </a:t>
            </a:r>
            <a:r>
              <a:rPr lang="en-US" sz="2400" b="1" i="1" u="sng" dirty="0" smtClean="0">
                <a:effectLst>
                  <a:outerShdw blurRad="38100" dist="38100" dir="2700000" algn="tl">
                    <a:srgbClr val="000000">
                      <a:alpha val="43137"/>
                    </a:srgbClr>
                  </a:outerShdw>
                </a:effectLst>
                <a:latin typeface="Cambria" pitchFamily="18" charset="0"/>
              </a:rPr>
              <a:t>pollutants</a:t>
            </a:r>
            <a:r>
              <a:rPr lang="en-US" sz="2400" b="1" dirty="0" smtClean="0">
                <a:latin typeface="Cambria" pitchFamily="18" charset="0"/>
              </a:rPr>
              <a:t> to work their way into his message and </a:t>
            </a:r>
            <a:r>
              <a:rPr lang="en-US" sz="2400" b="1" i="1" u="sng" dirty="0" smtClean="0">
                <a:effectLst>
                  <a:outerShdw blurRad="38100" dist="38100" dir="2700000" algn="tl">
                    <a:srgbClr val="000000">
                      <a:alpha val="43137"/>
                    </a:srgbClr>
                  </a:outerShdw>
                </a:effectLst>
                <a:latin typeface="Cambria" pitchFamily="18" charset="0"/>
              </a:rPr>
              <a:t>spoil</a:t>
            </a:r>
            <a:r>
              <a:rPr lang="en-US" sz="2400" b="1" dirty="0" smtClean="0">
                <a:latin typeface="Cambria" pitchFamily="18" charset="0"/>
              </a:rPr>
              <a:t> what had once been a pure version of Jesus’ teaching.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58587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sz="2400" b="1" dirty="0" smtClean="0">
                <a:latin typeface="Cambria" pitchFamily="18" charset="0"/>
              </a:rPr>
              <a:t> </a:t>
            </a:r>
          </a:p>
          <a:p>
            <a:pPr indent="457200"/>
            <a:r>
              <a:rPr lang="en-US" sz="2400" b="1" dirty="0" smtClean="0">
                <a:latin typeface="Cambria" pitchFamily="18" charset="0"/>
              </a:rPr>
              <a:t>These charges sound perfectly plausible.  Most likely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were using such reasonable-sounding arguments as wedges to create a breach of trust between Paul and the Galatian believers.  Apparently that strategy was working, because Paul felt the need to </a:t>
            </a:r>
            <a:r>
              <a:rPr lang="en-US" sz="2400" b="1" i="1" u="sng" dirty="0" smtClean="0">
                <a:effectLst>
                  <a:outerShdw blurRad="38100" dist="38100" dir="2700000" algn="tl">
                    <a:srgbClr val="000000">
                      <a:alpha val="43137"/>
                    </a:srgbClr>
                  </a:outerShdw>
                </a:effectLst>
                <a:latin typeface="Cambria" pitchFamily="18" charset="0"/>
              </a:rPr>
              <a:t>prove</a:t>
            </a:r>
            <a:r>
              <a:rPr lang="en-US" sz="2400" b="1" dirty="0" smtClean="0">
                <a:latin typeface="Cambria" pitchFamily="18" charset="0"/>
              </a:rPr>
              <a:t> the veracity of his version of the gospel in the second chapter of Galatians.  </a:t>
            </a:r>
          </a:p>
          <a:p>
            <a:pPr indent="457200"/>
            <a:endParaRPr lang="en-US" sz="2400" b="1" dirty="0" smtClean="0">
              <a:latin typeface="Cambria" pitchFamily="18" charset="0"/>
            </a:endParaRPr>
          </a:p>
          <a:p>
            <a:pPr indent="457200"/>
            <a:r>
              <a:rPr lang="en-US" sz="2400" b="1" dirty="0" smtClean="0">
                <a:latin typeface="Cambria" pitchFamily="18" charset="0"/>
              </a:rPr>
              <a:t>He does this by showing not only that he was </a:t>
            </a:r>
            <a:r>
              <a:rPr lang="en-US" sz="2400" b="1" i="1" u="sng" dirty="0" smtClean="0">
                <a:effectLst>
                  <a:outerShdw blurRad="38100" dist="38100" dir="2700000" algn="tl">
                    <a:srgbClr val="000000">
                      <a:alpha val="43137"/>
                    </a:srgbClr>
                  </a:outerShdw>
                </a:effectLst>
                <a:latin typeface="Cambria" pitchFamily="18" charset="0"/>
              </a:rPr>
              <a:t>unified</a:t>
            </a:r>
            <a:r>
              <a:rPr lang="en-US" sz="2400" b="1" dirty="0" smtClean="0">
                <a:latin typeface="Cambria" pitchFamily="18" charset="0"/>
              </a:rPr>
              <a:t> with the Jerusalem apostles in his message but also that they </a:t>
            </a:r>
            <a:r>
              <a:rPr lang="en-US" sz="2400" b="1" i="1" u="sng" dirty="0" smtClean="0">
                <a:effectLst>
                  <a:outerShdw blurRad="38100" dist="38100" dir="2700000" algn="tl">
                    <a:srgbClr val="000000">
                      <a:alpha val="43137"/>
                    </a:srgbClr>
                  </a:outerShdw>
                </a:effectLst>
                <a:latin typeface="Cambria" pitchFamily="18" charset="0"/>
              </a:rPr>
              <a:t>affirmed</a:t>
            </a:r>
            <a:r>
              <a:rPr lang="en-US" sz="2400" b="1" dirty="0" smtClean="0">
                <a:latin typeface="Cambria" pitchFamily="18" charset="0"/>
              </a:rPr>
              <a:t> him in his ministry to the Gentiles.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Then after fourteen years, I went up again to Jerusalem, this time with Barnabas.  I took Titus along also.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I went in response to a revelation and, meeting privately with those esteemed as leaders, I presented to them the gospel that I preach among the Gentiles.  I wanted to be sure I was not running and had not been running my race in vain.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Paul made it clear earlier in his letter that he had received his message from God and not from people.  This section explains why he went up to Jerusalem the second time fourteen years after his conversion.  He did so </a:t>
            </a:r>
            <a:r>
              <a:rPr lang="en-US" sz="2400" b="1" i="1" dirty="0" smtClean="0">
                <a:latin typeface="Cambria" pitchFamily="18" charset="0"/>
              </a:rPr>
              <a:t>“because of a revelation”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So, taking with him his companions, Barnabas, a Levite who had earlier introduced him to the Jerusalem church (</a:t>
            </a:r>
            <a:r>
              <a:rPr lang="en-US" sz="2400" b="1" dirty="0" smtClean="0">
                <a:effectLst>
                  <a:outerShdw blurRad="38100" dist="38100" dir="2700000" algn="tl">
                    <a:srgbClr val="000000">
                      <a:alpha val="43137"/>
                    </a:srgbClr>
                  </a:outerShdw>
                </a:effectLst>
                <a:latin typeface="Cambria" pitchFamily="18" charset="0"/>
              </a:rPr>
              <a:t>Acts 9:27</a:t>
            </a:r>
            <a:r>
              <a:rPr lang="en-US" sz="2400" b="1" dirty="0" smtClean="0">
                <a:latin typeface="Cambria" pitchFamily="18" charset="0"/>
              </a:rPr>
              <a:t>), and Titus, a Gentile convert to Christianity, Paul traveled to the “</a:t>
            </a:r>
            <a:r>
              <a:rPr lang="en-US" sz="2400" b="1" dirty="0" smtClean="0">
                <a:effectLst>
                  <a:outerShdw blurRad="38100" dist="38100" dir="2700000" algn="tl">
                    <a:srgbClr val="000000">
                      <a:alpha val="43137"/>
                    </a:srgbClr>
                  </a:outerShdw>
                </a:effectLst>
                <a:latin typeface="Cambria" pitchFamily="18" charset="0"/>
              </a:rPr>
              <a:t>mother church</a:t>
            </a:r>
            <a:r>
              <a:rPr lang="en-US" sz="2400" b="1" dirty="0" smtClean="0">
                <a:latin typeface="Cambria" pitchFamily="18" charset="0"/>
              </a:rPr>
              <a:t>” in Jerusalem.  </a:t>
            </a:r>
          </a:p>
          <a:p>
            <a:pPr indent="457200"/>
            <a:endParaRPr lang="en-US" sz="2400" b="1" dirty="0" smtClean="0">
              <a:latin typeface="Cambria" pitchFamily="18" charset="0"/>
            </a:endParaRPr>
          </a:p>
          <a:p>
            <a:pPr indent="457200"/>
            <a:r>
              <a:rPr lang="en-US" sz="2400" b="1" dirty="0" smtClean="0">
                <a:latin typeface="Cambria" pitchFamily="18" charset="0"/>
              </a:rPr>
              <a:t>There the renowned leaders Peter, James (the brother of Jesus), and John still lived, leading the growing, international church from its original epicenter.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Since Paul’s original departure from Jerusalem over ten years earlier (</a:t>
            </a:r>
            <a:r>
              <a:rPr lang="en-US" sz="2400" b="1" dirty="0" smtClean="0">
                <a:effectLst>
                  <a:outerShdw blurRad="38100" dist="38100" dir="2700000" algn="tl">
                    <a:srgbClr val="000000">
                      <a:alpha val="43137"/>
                    </a:srgbClr>
                  </a:outerShdw>
                </a:effectLst>
                <a:latin typeface="Cambria" pitchFamily="18" charset="0"/>
              </a:rPr>
              <a:t>Acts 9:26-30</a:t>
            </a:r>
            <a:r>
              <a:rPr lang="en-US" sz="2400" b="1" dirty="0" smtClean="0">
                <a:latin typeface="Cambria" pitchFamily="18" charset="0"/>
              </a:rPr>
              <a:t>), several significant events had transpired:      </a:t>
            </a:r>
          </a:p>
          <a:p>
            <a:pPr indent="457200"/>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Paul settled down in Tarsus, his hometown, in southeastern Asia Minor (</a:t>
            </a:r>
            <a:r>
              <a:rPr lang="en-US" sz="2400" b="1" dirty="0" smtClean="0">
                <a:effectLst>
                  <a:outerShdw blurRad="38100" dist="38100" dir="2700000" algn="tl">
                    <a:srgbClr val="000000">
                      <a:alpha val="43137"/>
                    </a:srgbClr>
                  </a:outerShdw>
                </a:effectLst>
                <a:latin typeface="Cambria" pitchFamily="18" charset="0"/>
              </a:rPr>
              <a:t>Acts 9:30</a:t>
            </a:r>
            <a:r>
              <a:rPr lang="en-US" sz="2400" b="1" dirty="0" smtClean="0">
                <a:latin typeface="Cambria" pitchFamily="18" charset="0"/>
              </a:rPr>
              <a:t>).  </a:t>
            </a:r>
          </a:p>
          <a:p>
            <a:pPr marL="457200" indent="-274320">
              <a:buFont typeface="Arial" pitchFamily="34" charset="0"/>
              <a:buChar char="•"/>
            </a:pPr>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Peter received a revelation from God that the gospel of salvation was for the Gentiles also (</a:t>
            </a:r>
            <a:r>
              <a:rPr lang="en-US" sz="2400" b="1" dirty="0" smtClean="0">
                <a:effectLst>
                  <a:outerShdw blurRad="38100" dist="38100" dir="2700000" algn="tl">
                    <a:srgbClr val="000000">
                      <a:alpha val="43137"/>
                    </a:srgbClr>
                  </a:outerShdw>
                </a:effectLst>
                <a:latin typeface="Cambria" pitchFamily="18" charset="0"/>
              </a:rPr>
              <a:t>Acts 10:1-16</a:t>
            </a:r>
            <a:r>
              <a:rPr lang="en-US" sz="2400" b="1" dirty="0" smtClean="0">
                <a:latin typeface="Cambria" pitchFamily="18" charset="0"/>
              </a:rPr>
              <a:t>).</a:t>
            </a:r>
          </a:p>
          <a:p>
            <a:pPr marL="457200" indent="-274320">
              <a:buFont typeface="Arial" pitchFamily="34" charset="0"/>
              <a:buChar char="•"/>
            </a:pPr>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Peter preached the gospel to the first official Gentile convert, the Roman centurion Cornelius, who converted with his whole family (</a:t>
            </a:r>
            <a:r>
              <a:rPr lang="en-US" sz="2400" b="1" dirty="0" smtClean="0">
                <a:effectLst>
                  <a:outerShdw blurRad="38100" dist="38100" dir="2700000" algn="tl">
                    <a:srgbClr val="000000">
                      <a:alpha val="43137"/>
                    </a:srgbClr>
                  </a:outerShdw>
                </a:effectLst>
                <a:latin typeface="Cambria" pitchFamily="18" charset="0"/>
              </a:rPr>
              <a:t>Acts 10:17-48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Since Paul’s original departure from Jerusalem over ten years earlier (</a:t>
            </a:r>
            <a:r>
              <a:rPr lang="en-US" sz="2400" b="1" dirty="0" smtClean="0">
                <a:effectLst>
                  <a:outerShdw blurRad="38100" dist="38100" dir="2700000" algn="tl">
                    <a:srgbClr val="000000">
                      <a:alpha val="43137"/>
                    </a:srgbClr>
                  </a:outerShdw>
                </a:effectLst>
                <a:latin typeface="Cambria" pitchFamily="18" charset="0"/>
              </a:rPr>
              <a:t>Acts 9:26-30</a:t>
            </a:r>
            <a:r>
              <a:rPr lang="en-US" sz="2400" b="1" dirty="0" smtClean="0">
                <a:latin typeface="Cambria" pitchFamily="18" charset="0"/>
              </a:rPr>
              <a:t>), several significant events had transpired:      </a:t>
            </a:r>
          </a:p>
          <a:p>
            <a:pPr indent="457200"/>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Peter initially received resistance from the “circumcision party” in Jerusalem for accepting the uncircumcised Gentiles into the church, but they changed their minds after hearing Peter’s account of his revelation from God  (</a:t>
            </a:r>
            <a:r>
              <a:rPr lang="en-US" sz="2400" b="1" dirty="0" smtClean="0">
                <a:effectLst>
                  <a:outerShdw blurRad="38100" dist="38100" dir="2700000" algn="tl">
                    <a:srgbClr val="000000">
                      <a:alpha val="43137"/>
                    </a:srgbClr>
                  </a:outerShdw>
                </a:effectLst>
                <a:latin typeface="Cambria" pitchFamily="18" charset="0"/>
              </a:rPr>
              <a:t>Acts 11:1-18</a:t>
            </a:r>
            <a:r>
              <a:rPr lang="en-US" sz="2400" b="1" dirty="0" smtClean="0">
                <a:latin typeface="Cambria" pitchFamily="18" charset="0"/>
              </a:rPr>
              <a:t>).</a:t>
            </a:r>
          </a:p>
          <a:p>
            <a:pPr marL="457200" indent="-274320">
              <a:buFont typeface="Arial" pitchFamily="34" charset="0"/>
              <a:buChar char="•"/>
            </a:pPr>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Greek-speaking Gentiles in Antioch accepted the gospel when it was preached to them by Jewish believers who had been scattered because of the persecution after Stephen’s death (</a:t>
            </a:r>
            <a:r>
              <a:rPr lang="en-US" sz="2400" b="1" dirty="0" smtClean="0">
                <a:effectLst>
                  <a:outerShdw blurRad="38100" dist="38100" dir="2700000" algn="tl">
                    <a:srgbClr val="000000">
                      <a:alpha val="43137"/>
                    </a:srgbClr>
                  </a:outerShdw>
                </a:effectLst>
                <a:latin typeface="Cambria" pitchFamily="18" charset="0"/>
              </a:rPr>
              <a:t>Acts 11:19-21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latin typeface="Cambria" pitchFamily="18" charset="0"/>
              </a:rPr>
              <a:t>Since Paul’s original departure from Jerusalem over ten years earlier (</a:t>
            </a:r>
            <a:r>
              <a:rPr lang="en-US" sz="2400" b="1" dirty="0" smtClean="0">
                <a:effectLst>
                  <a:outerShdw blurRad="38100" dist="38100" dir="2700000" algn="tl">
                    <a:srgbClr val="000000">
                      <a:alpha val="43137"/>
                    </a:srgbClr>
                  </a:outerShdw>
                </a:effectLst>
                <a:latin typeface="Cambria" pitchFamily="18" charset="0"/>
              </a:rPr>
              <a:t>Acts 9:26-30</a:t>
            </a:r>
            <a:r>
              <a:rPr lang="en-US" sz="2400" b="1" dirty="0" smtClean="0">
                <a:latin typeface="Cambria" pitchFamily="18" charset="0"/>
              </a:rPr>
              <a:t>), several significant events had transpired:      </a:t>
            </a:r>
          </a:p>
          <a:p>
            <a:pPr indent="457200"/>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The Jerusalem church sent Barnabas to Antioch to teach and lead the new Greek converts there (</a:t>
            </a:r>
            <a:r>
              <a:rPr lang="en-US" sz="2400" b="1" dirty="0" smtClean="0">
                <a:effectLst>
                  <a:outerShdw blurRad="38100" dist="38100" dir="2700000" algn="tl">
                    <a:srgbClr val="000000">
                      <a:alpha val="43137"/>
                    </a:srgbClr>
                  </a:outerShdw>
                </a:effectLst>
                <a:latin typeface="Cambria" pitchFamily="18" charset="0"/>
              </a:rPr>
              <a:t>Acts 11:22-24</a:t>
            </a:r>
            <a:r>
              <a:rPr lang="en-US" sz="2400" b="1" dirty="0" smtClean="0">
                <a:latin typeface="Cambria" pitchFamily="18" charset="0"/>
              </a:rPr>
              <a:t>).</a:t>
            </a:r>
          </a:p>
          <a:p>
            <a:pPr marL="457200" indent="-274320">
              <a:buFont typeface="Arial" pitchFamily="34" charset="0"/>
              <a:buChar char="•"/>
            </a:pPr>
            <a:endParaRPr lang="en-US" sz="2400" b="1" dirty="0" smtClean="0">
              <a:latin typeface="Cambria" pitchFamily="18" charset="0"/>
            </a:endParaRPr>
          </a:p>
          <a:p>
            <a:pPr marL="457200" indent="-274320">
              <a:buFont typeface="Arial" pitchFamily="34" charset="0"/>
              <a:buChar char="•"/>
            </a:pPr>
            <a:r>
              <a:rPr lang="en-US" sz="2400" b="1" dirty="0" smtClean="0">
                <a:latin typeface="Cambria" pitchFamily="18" charset="0"/>
              </a:rPr>
              <a:t>Overwhelmed with the ever-increasing responsibilities in Antioch, Barnabas fetched Paul from Tarsus, then spent a year ministering with him in Antioch (</a:t>
            </a:r>
            <a:r>
              <a:rPr lang="en-US" sz="2400" b="1" dirty="0" smtClean="0">
                <a:effectLst>
                  <a:outerShdw blurRad="38100" dist="38100" dir="2700000" algn="tl">
                    <a:srgbClr val="000000">
                      <a:alpha val="43137"/>
                    </a:srgbClr>
                  </a:outerShdw>
                </a:effectLst>
                <a:latin typeface="Cambria" pitchFamily="18" charset="0"/>
              </a:rPr>
              <a:t>Acts 11:25-26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When Paul, Barnabas, and Titus arrived in Jerusalem, they not only presented </a:t>
            </a:r>
            <a:r>
              <a:rPr lang="en-US" sz="2400" b="1" i="1" dirty="0" smtClean="0">
                <a:effectLst>
                  <a:outerShdw blurRad="38100" dist="38100" dir="2700000" algn="tl">
                    <a:srgbClr val="000000">
                      <a:alpha val="43137"/>
                    </a:srgbClr>
                  </a:outerShdw>
                </a:effectLst>
                <a:latin typeface="Cambria" pitchFamily="18" charset="0"/>
              </a:rPr>
              <a:t>the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love offering</a:t>
            </a:r>
            <a:r>
              <a:rPr lang="en-US" sz="2400" b="1" dirty="0" smtClean="0">
                <a:latin typeface="Cambria" pitchFamily="18" charset="0"/>
              </a:rPr>
              <a:t> to the apostles in order to mitigate the effects of the famine but also </a:t>
            </a:r>
            <a:r>
              <a:rPr lang="en-US" sz="2400" b="1" i="1" dirty="0" smtClean="0">
                <a:latin typeface="Cambria" pitchFamily="18" charset="0"/>
              </a:rPr>
              <a:t>“presented to them the gospel”</a:t>
            </a:r>
            <a:r>
              <a:rPr lang="en-US" sz="2400" b="1" dirty="0" smtClean="0">
                <a:latin typeface="Cambria" pitchFamily="18" charset="0"/>
              </a:rPr>
              <a:t> of salvation Paul had been preaching among the Gentiles in Tarsus and Antioch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a:t>
            </a:r>
          </a:p>
          <a:p>
            <a:endParaRPr lang="en-US" sz="2400" b="1" dirty="0" smtClean="0">
              <a:latin typeface="Cambria" pitchFamily="18" charset="0"/>
            </a:endParaRPr>
          </a:p>
          <a:p>
            <a:pPr indent="457200"/>
            <a:r>
              <a:rPr lang="en-US" sz="2400" b="1" dirty="0" smtClean="0">
                <a:latin typeface="Cambria" pitchFamily="18" charset="0"/>
              </a:rPr>
              <a:t>Paul, however, wisely chose to meet with the Jerusalem leadership privately rather than in a pubic forum.  It is likely that, based on reports from the prophets and teachers who had come from Jerusalem to Antioch, Paul would have known that Peter’s inclusion of Gentiles into the church had already caused some controversy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Acts 10-11</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Cover page 8.jpg"/>
          <p:cNvPicPr>
            <a:picLocks noChangeAspect="1"/>
          </p:cNvPicPr>
          <p:nvPr/>
        </p:nvPicPr>
        <p:blipFill>
          <a:blip r:embed="rId2" cstate="print"/>
          <a:stretch>
            <a:fillRect/>
          </a:stretch>
        </p:blipFill>
        <p:spPr>
          <a:xfrm>
            <a:off x="228600" y="228600"/>
            <a:ext cx="8610600" cy="6343650"/>
          </a:xfrm>
          <a:prstGeom prst="rect">
            <a:avLst/>
          </a:prstGeom>
          <a:ln>
            <a:noFill/>
          </a:ln>
          <a:effectLst>
            <a:outerShdw blurRad="190500" algn="tl" rotWithShape="0">
              <a:srgbClr val="000000">
                <a:alpha val="70000"/>
              </a:srgbClr>
            </a:outerShdw>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The Jerusalem church had been coping with an ultra-traditional party of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who were itching to push this controversy to a whole new level. </a:t>
            </a:r>
          </a:p>
          <a:p>
            <a:endParaRPr lang="en-US" sz="2400" b="1" dirty="0" smtClean="0">
              <a:latin typeface="Cambria" pitchFamily="18" charset="0"/>
            </a:endParaRPr>
          </a:p>
          <a:p>
            <a:pPr indent="457200"/>
            <a:r>
              <a:rPr lang="en-US" sz="2400" b="1" dirty="0" smtClean="0">
                <a:latin typeface="Cambria" pitchFamily="18" charset="0"/>
              </a:rPr>
              <a:t>Paul’s worries about having been running “in vain”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 did not stem from a fear that Jesus had taught him the wrong gospel.  His concerns were practical rather than theological.  If leaders like Peter, James—the brother of Jesus—and John appeared to waver or waffle at all in their support for the thriving ministry among the Gentiles in their daughter church in Antioch, Paul “feared that his past and present ministry might be hindered or rendered of no effect by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That is, the potential controversy that could erupt in a public hearing could have a very disruptive outcome.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 – 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2:3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Yet not even Titus, who was with me, was compelled to be circumcised, even though he was a Greek.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This matter arose because some false believers had infiltrated our ranks to spy on the freedom we have in Christ Jesus and to make us slaves.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We did not give in to them for a moment, so that the truth of the gospel might be preserved for you.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Galatians 2:1</a:t>
            </a:r>
            <a:r>
              <a:rPr lang="en-US" sz="2400" b="1" dirty="0" smtClean="0">
                <a:latin typeface="Cambria" pitchFamily="18" charset="0"/>
              </a:rPr>
              <a:t>, Paul notes that the uncircumcised Gentile convert Titus had joined him and Barnabas on their trip to Jerusalem.  Titus served as a sort of test case.  Would the apostles in Jerusalem agree with Paul that salvation comes through faith alone in Christ alone?  </a:t>
            </a:r>
          </a:p>
          <a:p>
            <a:pPr indent="457200"/>
            <a:endParaRPr lang="en-US" sz="2400" b="1" dirty="0" smtClean="0">
              <a:latin typeface="Cambria" pitchFamily="18" charset="0"/>
            </a:endParaRPr>
          </a:p>
          <a:p>
            <a:pPr indent="457200"/>
            <a:r>
              <a:rPr lang="en-US" sz="2400" b="1" dirty="0" smtClean="0">
                <a:latin typeface="Cambria" pitchFamily="18" charset="0"/>
              </a:rPr>
              <a:t>Or would the Jerusalem church leaders require Titus to undergo the normal means of conversion to Judaism—</a:t>
            </a:r>
            <a:r>
              <a:rPr lang="en-US" sz="2400" b="1" i="1" dirty="0" smtClean="0">
                <a:effectLst>
                  <a:outerShdw blurRad="38100" dist="38100" dir="2700000" algn="tl">
                    <a:srgbClr val="000000">
                      <a:alpha val="43137"/>
                    </a:srgbClr>
                  </a:outerShdw>
                </a:effectLst>
                <a:latin typeface="Cambria" pitchFamily="18" charset="0"/>
              </a:rPr>
              <a:t>circumcision</a:t>
            </a:r>
            <a:r>
              <a:rPr lang="en-US" sz="2400" b="1" dirty="0" smtClean="0">
                <a:latin typeface="Cambria" pitchFamily="18" charset="0"/>
              </a:rPr>
              <a:t>—in order to partake of the salvation originally meant for the Jewish people? </a:t>
            </a:r>
          </a:p>
          <a:p>
            <a:endParaRPr lang="en-US" sz="2400" b="1" dirty="0" smtClean="0">
              <a:latin typeface="Cambria" pitchFamily="18" charset="0"/>
            </a:endParaRPr>
          </a:p>
          <a:p>
            <a:pPr indent="457200"/>
            <a:r>
              <a:rPr lang="en-US" sz="2400" b="1" dirty="0" smtClean="0">
                <a:latin typeface="Cambria" pitchFamily="18" charset="0"/>
              </a:rPr>
              <a:t>How did “those who were of reputation” respond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  Paul writes, </a:t>
            </a:r>
            <a:r>
              <a:rPr lang="en-US" sz="2400" b="1" i="1" dirty="0" smtClean="0">
                <a:latin typeface="Cambria" pitchFamily="18" charset="0"/>
              </a:rPr>
              <a:t>“But no even Titus, who was with me, thought he was a Greek, was compelled to be circumcised”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2:3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Be reminded that one of the urgent challenges that incited Paul to write Galatians was that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in Galatia were compelling the Galatians to be </a:t>
            </a:r>
            <a:r>
              <a:rPr lang="en-US" sz="2400" b="1" i="1" u="sng" dirty="0" smtClean="0">
                <a:effectLst>
                  <a:outerShdw blurRad="38100" dist="38100" dir="2700000" algn="tl">
                    <a:srgbClr val="000000">
                      <a:alpha val="43137"/>
                    </a:srgbClr>
                  </a:outerShdw>
                </a:effectLst>
                <a:latin typeface="Cambria" pitchFamily="18" charset="0"/>
              </a:rPr>
              <a:t>circumcised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6:12</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point is that even in Jerusalem, the center of Judaism, in the presence of the original Jewish followers of Jesus, surrounded by the most Law-loving Jews in the world, nobody compelled Gentile believers in Jerusalem to be </a:t>
            </a:r>
            <a:r>
              <a:rPr lang="en-US" sz="2400" b="1" i="1" u="sng" dirty="0" smtClean="0">
                <a:effectLst>
                  <a:outerShdw blurRad="38100" dist="38100" dir="2700000" algn="tl">
                    <a:srgbClr val="000000">
                      <a:alpha val="43137"/>
                    </a:srgbClr>
                  </a:outerShdw>
                </a:effectLst>
                <a:latin typeface="Cambria" pitchFamily="18" charset="0"/>
              </a:rPr>
              <a:t>circumcised</a:t>
            </a:r>
            <a:r>
              <a:rPr lang="en-US" sz="2400" b="1" dirty="0" smtClean="0">
                <a:latin typeface="Cambria" pitchFamily="18" charset="0"/>
              </a:rPr>
              <a:t>. </a:t>
            </a:r>
          </a:p>
          <a:p>
            <a:endParaRPr lang="en-US" sz="2400" b="1" dirty="0" smtClean="0">
              <a:latin typeface="Cambria" pitchFamily="18" charset="0"/>
            </a:endParaRPr>
          </a:p>
          <a:p>
            <a:pPr indent="457200"/>
            <a:r>
              <a:rPr lang="en-US" sz="2400" b="1" dirty="0" smtClean="0">
                <a:latin typeface="Cambria" pitchFamily="18" charset="0"/>
              </a:rPr>
              <a:t>What sense would it make, then, for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to insist on enforcing the rite of </a:t>
            </a:r>
            <a:r>
              <a:rPr lang="en-US" sz="2400" b="1" i="1" u="sng" dirty="0" smtClean="0">
                <a:effectLst>
                  <a:outerShdw blurRad="38100" dist="38100" dir="2700000" algn="tl">
                    <a:srgbClr val="000000">
                      <a:alpha val="43137"/>
                    </a:srgbClr>
                  </a:outerShdw>
                </a:effectLst>
                <a:latin typeface="Cambria" pitchFamily="18" charset="0"/>
              </a:rPr>
              <a:t>circumcision</a:t>
            </a:r>
            <a:r>
              <a:rPr lang="en-US" sz="2400" b="1" dirty="0" smtClean="0">
                <a:latin typeface="Cambria" pitchFamily="18" charset="0"/>
              </a:rPr>
              <a:t> for Gentile believers living in the remote regions of Galatia?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2:3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524315"/>
          </a:xfrm>
          <a:prstGeom prst="rect">
            <a:avLst/>
          </a:prstGeom>
          <a:noFill/>
          <a:effectLst/>
        </p:spPr>
        <p:txBody>
          <a:bodyPr wrap="square" rtlCol="0">
            <a:spAutoFit/>
          </a:bodyPr>
          <a:lstStyle/>
          <a:p>
            <a:pPr indent="457200"/>
            <a:r>
              <a:rPr lang="en-US" sz="2400" b="1" dirty="0" smtClean="0">
                <a:latin typeface="Cambria" pitchFamily="18" charset="0"/>
              </a:rPr>
              <a:t>Paul then zooms in on the opponents he had been trying to avoid in Jerusalem (</a:t>
            </a:r>
            <a:r>
              <a:rPr lang="en-US" sz="2400" b="1" dirty="0" smtClean="0">
                <a:effectLst>
                  <a:outerShdw blurRad="38100" dist="38100" dir="2700000" algn="tl">
                    <a:srgbClr val="000000">
                      <a:alpha val="43137"/>
                    </a:srgbClr>
                  </a:outerShdw>
                </a:effectLst>
                <a:latin typeface="Cambria" pitchFamily="18" charset="0"/>
              </a:rPr>
              <a:t>2:4-5</a:t>
            </a:r>
            <a:r>
              <a:rPr lang="en-US" sz="2400" b="1" dirty="0" smtClean="0">
                <a:latin typeface="Cambria" pitchFamily="18" charset="0"/>
              </a:rPr>
              <a:t>).  Paul describes these “</a:t>
            </a:r>
            <a:r>
              <a:rPr lang="en-US" sz="2400" b="1" dirty="0" smtClean="0">
                <a:effectLst>
                  <a:outerShdw blurRad="38100" dist="38100" dir="2700000" algn="tl">
                    <a:srgbClr val="000000">
                      <a:alpha val="43137"/>
                    </a:srgbClr>
                  </a:outerShdw>
                </a:effectLst>
                <a:latin typeface="Cambria" pitchFamily="18" charset="0"/>
              </a:rPr>
              <a:t>false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brethren</a:t>
            </a:r>
            <a:r>
              <a:rPr lang="en-US" sz="2400" b="1" dirty="0" smtClean="0">
                <a:latin typeface="Cambria" pitchFamily="18" charset="0"/>
              </a:rPr>
              <a:t>” in military terms indicating the subversive and militant nature of the evil that Paul was fighting</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secretly – sneaked – spy – bondage.   </a:t>
            </a:r>
          </a:p>
          <a:p>
            <a:pPr indent="457200"/>
            <a:endParaRPr lang="en-US" sz="2400" b="1" dirty="0" smtClean="0">
              <a:latin typeface="Cambria" pitchFamily="18" charset="0"/>
            </a:endParaRPr>
          </a:p>
          <a:p>
            <a:pPr indent="457200"/>
            <a:r>
              <a:rPr lang="en-US" sz="2400" b="1" dirty="0" smtClean="0">
                <a:latin typeface="Cambria" pitchFamily="18" charset="0"/>
              </a:rPr>
              <a:t>Paul saw himself in the midst of a life-and-death battle, striving to protect a priceless treasure: the gospel of Jesus Christ.  </a:t>
            </a:r>
            <a:r>
              <a:rPr lang="en-US" sz="2400" b="1" dirty="0" smtClean="0">
                <a:effectLst>
                  <a:outerShdw blurRad="38100" dist="38100" dir="2700000" algn="tl">
                    <a:srgbClr val="000000">
                      <a:alpha val="43137"/>
                    </a:srgbClr>
                  </a:outerShdw>
                </a:effectLst>
                <a:latin typeface="Cambria" pitchFamily="18" charset="0"/>
              </a:rPr>
              <a:t>Judaizing</a:t>
            </a:r>
            <a:r>
              <a:rPr lang="en-US" sz="2400" b="1" dirty="0" smtClean="0">
                <a:latin typeface="Cambria" pitchFamily="18" charset="0"/>
              </a:rPr>
              <a:t> spies whose loyalty remained with the old Law of Judaism were merely playing the part of followers of Christ, having infiltrated the ranks of the church in order to destroy the doctrine of grace from the inside out.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2:3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grpSp>
        <p:nvGrpSpPr>
          <p:cNvPr id="7" name="Group 6"/>
          <p:cNvGrpSpPr/>
          <p:nvPr/>
        </p:nvGrpSpPr>
        <p:grpSpPr>
          <a:xfrm>
            <a:off x="533400" y="228600"/>
            <a:ext cx="8305800" cy="6248400"/>
            <a:chOff x="533400" y="228600"/>
            <a:chExt cx="8305800" cy="6248400"/>
          </a:xfrm>
        </p:grpSpPr>
        <p:pic>
          <p:nvPicPr>
            <p:cNvPr id="72706" name="Picture 2" descr="What Does Galatians 2:4 Mean?"/>
            <p:cNvPicPr>
              <a:picLocks noChangeAspect="1" noChangeArrowheads="1"/>
            </p:cNvPicPr>
            <p:nvPr/>
          </p:nvPicPr>
          <p:blipFill>
            <a:blip r:embed="rId2" cstate="print"/>
            <a:srcRect/>
            <a:stretch>
              <a:fillRect/>
            </a:stretch>
          </p:blipFill>
          <p:spPr bwMode="auto">
            <a:xfrm>
              <a:off x="533400" y="228600"/>
              <a:ext cx="8305800" cy="6248400"/>
            </a:xfrm>
            <a:prstGeom prst="rect">
              <a:avLst/>
            </a:prstGeom>
            <a:ln>
              <a:noFill/>
            </a:ln>
            <a:effectLst>
              <a:outerShdw blurRad="190500" algn="tl" rotWithShape="0">
                <a:srgbClr val="000000">
                  <a:alpha val="70000"/>
                </a:srgbClr>
              </a:outerShdw>
            </a:effectLst>
          </p:spPr>
        </p:pic>
        <p:sp>
          <p:nvSpPr>
            <p:cNvPr id="10" name="Rectangle 9"/>
            <p:cNvSpPr/>
            <p:nvPr/>
          </p:nvSpPr>
          <p:spPr>
            <a:xfrm>
              <a:off x="5410200" y="5983705"/>
              <a:ext cx="3429000" cy="4932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p:nvCxnSpPr>
        <p:spPr>
          <a:xfrm>
            <a:off x="3657600" y="5181600"/>
            <a:ext cx="128016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6019800"/>
            <a:ext cx="173736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latin typeface="Cambria" pitchFamily="18" charset="0"/>
              </a:rPr>
              <a:t>And the best way to destroy grace is to enslave believers with a strenuous religious system including: </a:t>
            </a:r>
          </a:p>
          <a:p>
            <a:pPr indent="457200"/>
            <a:endParaRPr lang="en-US" sz="2400" b="1" dirty="0" smtClean="0">
              <a:latin typeface="Cambria" pitchFamily="18" charset="0"/>
            </a:endParaRPr>
          </a:p>
          <a:p>
            <a:pPr marL="274320" indent="274320">
              <a:buFont typeface="Arial" pitchFamily="34" charset="0"/>
              <a:buChar char="•"/>
            </a:pPr>
            <a:r>
              <a:rPr lang="en-US" sz="2400" b="1" dirty="0" smtClean="0">
                <a:latin typeface="Cambria" pitchFamily="18" charset="0"/>
              </a:rPr>
              <a:t>prerequisites for meriting salvation; </a:t>
            </a:r>
          </a:p>
          <a:p>
            <a:pPr marL="274320" indent="274320">
              <a:buFont typeface="Arial" pitchFamily="34" charset="0"/>
              <a:buChar char="•"/>
            </a:pPr>
            <a:r>
              <a:rPr lang="en-US" sz="2400" b="1" dirty="0" smtClean="0">
                <a:latin typeface="Cambria" pitchFamily="18" charset="0"/>
              </a:rPr>
              <a:t>rituals to receive salvation; and </a:t>
            </a:r>
          </a:p>
          <a:p>
            <a:pPr marL="274320" indent="274320">
              <a:buFont typeface="Arial" pitchFamily="34" charset="0"/>
              <a:buChar char="•"/>
            </a:pPr>
            <a:r>
              <a:rPr lang="en-US" sz="2400" b="1" dirty="0" smtClean="0">
                <a:latin typeface="Cambria" pitchFamily="18" charset="0"/>
              </a:rPr>
              <a:t>righteous works to maintain salvation.   </a:t>
            </a:r>
          </a:p>
          <a:p>
            <a:pPr indent="457200"/>
            <a:endParaRPr lang="en-US" sz="2400" b="1" dirty="0" smtClean="0">
              <a:latin typeface="Cambria" pitchFamily="18" charset="0"/>
            </a:endParaRPr>
          </a:p>
          <a:p>
            <a:pPr indent="457200"/>
            <a:r>
              <a:rPr lang="en-US" sz="2400" b="1" dirty="0" smtClean="0">
                <a:latin typeface="Cambria" pitchFamily="18" charset="0"/>
              </a:rPr>
              <a:t>If Paul and Barnabas had sought peace at any price, the brilliant light of the glorious gospel of grace would have been eclipsed by the waning, reflected glory of an obsolete covenant of works.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2:3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416320"/>
          </a:xfrm>
          <a:prstGeom prst="rect">
            <a:avLst/>
          </a:prstGeom>
          <a:noFill/>
          <a:effectLst/>
        </p:spPr>
        <p:txBody>
          <a:bodyPr wrap="square" rtlCol="0">
            <a:spAutoFit/>
          </a:bodyPr>
          <a:lstStyle/>
          <a:p>
            <a:pPr indent="457200"/>
            <a:r>
              <a:rPr lang="en-US" sz="2400" b="1" dirty="0" smtClean="0">
                <a:latin typeface="Cambria" pitchFamily="18" charset="0"/>
              </a:rPr>
              <a:t>And if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had won a victory at the Christian command center in Jerusalem, the outposts of the true faith would have suffered similar attacks at the hands of an emboldened insurgency of self-righteous frauds. </a:t>
            </a:r>
          </a:p>
          <a:p>
            <a:pPr indent="457200"/>
            <a:endParaRPr lang="en-US" sz="2400" b="1" dirty="0" smtClean="0">
              <a:latin typeface="Cambria" pitchFamily="18" charset="0"/>
            </a:endParaRPr>
          </a:p>
          <a:p>
            <a:pPr indent="457200"/>
            <a:r>
              <a:rPr lang="en-US" sz="2400" b="1" dirty="0" smtClean="0">
                <a:latin typeface="Cambria" pitchFamily="18" charset="0"/>
              </a:rPr>
              <a:t>This is why Paul and his associates refused to yield to the demands of the false teachers “for even an hour”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The survival of the truth of the gospel itself was at stake, and Paul wasn’t willing to give even an inch.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2:3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2999"/>
            <a:ext cx="8458200" cy="557075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91440" tIns="182880" rIns="91440" bIns="18288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6</a:t>
            </a:r>
            <a:r>
              <a:rPr lang="en-US" sz="2600" i="1" dirty="0" smtClean="0">
                <a:latin typeface="Georgia" pitchFamily="18" charset="0"/>
              </a:rPr>
              <a:t>As for those who were held in high esteem—whatever they were makes no difference to me; God does not show favoritism—they added nothing to my message.  </a:t>
            </a:r>
            <a:r>
              <a:rPr lang="en-US" sz="2600" b="1" baseline="30000" dirty="0" smtClean="0">
                <a:effectLst>
                  <a:outerShdw blurRad="38100" dist="38100" dir="2700000" algn="tl">
                    <a:srgbClr val="000000">
                      <a:alpha val="43137"/>
                    </a:srgbClr>
                  </a:outerShdw>
                </a:effectLst>
                <a:latin typeface="Georgia" pitchFamily="18" charset="0"/>
              </a:rPr>
              <a:t>7</a:t>
            </a:r>
            <a:r>
              <a:rPr lang="en-US" sz="2600" i="1" dirty="0" smtClean="0">
                <a:latin typeface="Georgia" pitchFamily="18" charset="0"/>
              </a:rPr>
              <a:t>On the contrary, they recognized that I had been entrusted with the task of preaching the gospel to the uncircumcised,  just as Peter had been to the circumcised.  </a:t>
            </a:r>
            <a:r>
              <a:rPr lang="en-US" sz="2600" b="1" baseline="30000" dirty="0" smtClean="0">
                <a:effectLst>
                  <a:outerShdw blurRad="38100" dist="38100" dir="2700000" algn="tl">
                    <a:srgbClr val="000000">
                      <a:alpha val="43137"/>
                    </a:srgbClr>
                  </a:outerShdw>
                </a:effectLst>
                <a:latin typeface="Georgia" pitchFamily="18" charset="0"/>
              </a:rPr>
              <a:t>8</a:t>
            </a:r>
            <a:r>
              <a:rPr lang="en-US" sz="2600" i="1" dirty="0" smtClean="0">
                <a:latin typeface="Georgia" pitchFamily="18" charset="0"/>
              </a:rPr>
              <a:t>For God, who was at work in Peter as an apostle to the circumcised, was also at work in me as an apostle to the Gentiles.  </a:t>
            </a:r>
            <a:r>
              <a:rPr lang="en-US" sz="2600" b="1" baseline="30000" dirty="0" smtClean="0">
                <a:effectLst>
                  <a:outerShdw blurRad="38100" dist="38100" dir="2700000" algn="tl">
                    <a:srgbClr val="000000">
                      <a:alpha val="43137"/>
                    </a:srgbClr>
                  </a:outerShdw>
                </a:effectLst>
                <a:latin typeface="Georgia" pitchFamily="18" charset="0"/>
              </a:rPr>
              <a:t>9</a:t>
            </a:r>
            <a:r>
              <a:rPr lang="en-US" sz="2600" i="1" dirty="0" smtClean="0">
                <a:latin typeface="Georgia" pitchFamily="18" charset="0"/>
              </a:rPr>
              <a:t>James, Cephas, and John, those esteemed as pillars, gave me and Barnabas the right hand of fellowship when they recognized the grace given to me.  They agreed that we should go to the Gentiles, and they to the circumcised.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524315"/>
          </a:xfrm>
          <a:prstGeom prst="rect">
            <a:avLst/>
          </a:prstGeom>
          <a:noFill/>
          <a:effectLst/>
        </p:spPr>
        <p:txBody>
          <a:bodyPr wrap="square" rtlCol="0">
            <a:spAutoFit/>
          </a:bodyPr>
          <a:lstStyle/>
          <a:p>
            <a:pPr indent="457200"/>
            <a:r>
              <a:rPr lang="en-US" sz="2400" b="1" dirty="0" smtClean="0">
                <a:latin typeface="Cambria" pitchFamily="18" charset="0"/>
              </a:rPr>
              <a:t>Paul calls the apostles Peter and John, along with James (the brother of Jesus), </a:t>
            </a:r>
            <a:r>
              <a:rPr lang="en-US" sz="2400" b="1" i="1" dirty="0" smtClean="0">
                <a:latin typeface="Cambria" pitchFamily="18" charset="0"/>
              </a:rPr>
              <a:t>“those who were of high reputation”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and men </a:t>
            </a:r>
            <a:r>
              <a:rPr lang="en-US" sz="2400" b="1" i="1" dirty="0" smtClean="0">
                <a:latin typeface="Cambria" pitchFamily="18" charset="0"/>
              </a:rPr>
              <a:t>“who were reputed to be pillars”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He also makes this enigmatic parenthetical statement: </a:t>
            </a:r>
            <a:r>
              <a:rPr lang="en-US" sz="2400" b="1" i="1" dirty="0" smtClean="0">
                <a:latin typeface="Cambria" pitchFamily="18" charset="0"/>
              </a:rPr>
              <a:t>“What they were makes no difference to 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a:t>
            </a:r>
          </a:p>
          <a:p>
            <a:endParaRPr lang="en-US" sz="2400" b="1" dirty="0" smtClean="0">
              <a:latin typeface="Cambria" pitchFamily="18" charset="0"/>
            </a:endParaRPr>
          </a:p>
          <a:p>
            <a:pPr indent="457200"/>
            <a:r>
              <a:rPr lang="en-US" sz="2400" b="1" dirty="0" smtClean="0">
                <a:latin typeface="Cambria" pitchFamily="18" charset="0"/>
              </a:rPr>
              <a:t>Should we read these statements as a subtle put-down of these men?  </a:t>
            </a:r>
            <a:r>
              <a:rPr lang="en-US" sz="2400" b="1" i="1" dirty="0" smtClean="0">
                <a:latin typeface="Cambria" pitchFamily="18" charset="0"/>
              </a:rPr>
              <a:t>Not at all!</a:t>
            </a:r>
            <a:r>
              <a:rPr lang="en-US" sz="2400" b="1" dirty="0" smtClean="0">
                <a:latin typeface="Cambria" pitchFamily="18" charset="0"/>
              </a:rPr>
              <a:t>  Remember, in light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schemes in Galatia, the last thing Paul needed was to find himself and Barnabas on the wrong side of the original Jerusalem apostles.  That would have played right into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hand.</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3"/>
            <a:ext cx="8534400" cy="4832092"/>
          </a:xfrm>
          <a:prstGeom prst="rect">
            <a:avLst/>
          </a:prstGeom>
          <a:noFill/>
          <a:effectLst/>
        </p:spPr>
        <p:txBody>
          <a:bodyPr wrap="square" rtlCol="0">
            <a:spAutoFit/>
          </a:bodyPr>
          <a:lstStyle/>
          <a:p>
            <a:pPr marL="457200" indent="-457200">
              <a:buAutoNum type="arabicParenR"/>
            </a:pPr>
            <a:r>
              <a:rPr lang="en-US" sz="2200" b="1" dirty="0" smtClean="0">
                <a:effectLst>
                  <a:outerShdw blurRad="38100" dist="38100" dir="2700000" algn="tl">
                    <a:srgbClr val="000000">
                      <a:alpha val="43137"/>
                    </a:srgbClr>
                  </a:outerShdw>
                </a:effectLst>
                <a:latin typeface="Cambria" pitchFamily="18" charset="0"/>
              </a:rPr>
              <a:t>What does Paul stress about the gospel he preached? (11-12)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It is not according to man (neither received from man, nor was taught it).</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It came through the revelation of Jesus Christ. </a:t>
            </a:r>
          </a:p>
          <a:p>
            <a:pPr marL="182880" indent="182880">
              <a:buFont typeface="Arial" pitchFamily="34" charset="0"/>
              <a:buChar char="•"/>
            </a:pPr>
            <a:endParaRPr lang="en-US" sz="2400" dirty="0" smtClean="0">
              <a:latin typeface="Cambria" pitchFamily="18" charset="0"/>
            </a:endParaRPr>
          </a:p>
          <a:p>
            <a:pPr marL="457200" indent="-457200"/>
            <a:r>
              <a:rPr lang="en-US" sz="2400" b="1" dirty="0" smtClean="0">
                <a:latin typeface="Cambria" pitchFamily="18" charset="0"/>
              </a:rPr>
              <a:t>2)  </a:t>
            </a:r>
            <a:r>
              <a:rPr lang="en-US" sz="2200" b="1" dirty="0" smtClean="0">
                <a:effectLst>
                  <a:outerShdw blurRad="38100" dist="38100" dir="2700000" algn="tl">
                    <a:srgbClr val="000000">
                      <a:alpha val="43137"/>
                    </a:srgbClr>
                  </a:outerShdw>
                </a:effectLst>
                <a:latin typeface="Cambria" pitchFamily="18" charset="0"/>
              </a:rPr>
              <a:t>What did Paul remind them concerning his former conduct in Judaism? (13-14)</a:t>
            </a:r>
            <a:r>
              <a:rPr lang="en-US" sz="22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How he persecuted the church of God and tried to destroy it.</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How he advanced in Judaism beyond many of his contemporaries.</a:t>
            </a:r>
          </a:p>
          <a:p>
            <a:endParaRPr lang="en-US" sz="2400" b="1" dirty="0" smtClean="0">
              <a:latin typeface="Cambria" pitchFamily="18" charset="0"/>
            </a:endParaRPr>
          </a:p>
          <a:p>
            <a:pPr marL="457200" indent="-457200"/>
            <a:r>
              <a:rPr lang="en-US" sz="2400" b="1" dirty="0" smtClean="0">
                <a:latin typeface="Cambria" pitchFamily="18" charset="0"/>
              </a:rPr>
              <a:t>3)  </a:t>
            </a:r>
            <a:r>
              <a:rPr lang="en-US" sz="2200" b="1" dirty="0" smtClean="0">
                <a:effectLst>
                  <a:outerShdw blurRad="38100" dist="38100" dir="2700000" algn="tl">
                    <a:srgbClr val="000000">
                      <a:alpha val="43137"/>
                    </a:srgbClr>
                  </a:outerShdw>
                </a:effectLst>
                <a:latin typeface="Cambria" pitchFamily="18" charset="0"/>
              </a:rPr>
              <a:t>Why did God call Paul and reveal His Son in him? (v15-16)</a:t>
            </a:r>
            <a:r>
              <a:rPr lang="en-US" sz="22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To preach Christ among the Gentiles.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kumimoji="0" lang="en-US" sz="280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Arial Narrow" pitchFamily="34" charset="0"/>
              </a:rPr>
              <a:t>Questions From Last Lesson</a:t>
            </a:r>
            <a:endParaRPr kumimoji="0" lang="en-US" sz="360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Arial Narrow" pitchFamily="34" charset="0"/>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10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0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1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1000"/>
                                        <p:tgtEl>
                                          <p:spTgt spid="3">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Besides, Paul was bringing a financial gift to that church, demonstrating love and unity with them.  Controversy and schism were not on his agenda.  We should instead read these statements in light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attempt to put Paul in his place by overemphasizing the authority of the “super apostles” in Jerusalem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2Cor. 11:5</a:t>
            </a:r>
            <a:r>
              <a:rPr lang="en-US" sz="2400" b="1" dirty="0" smtClean="0">
                <a:latin typeface="Cambria" pitchFamily="18" charset="0"/>
              </a:rPr>
              <a:t>).    </a:t>
            </a:r>
          </a:p>
          <a:p>
            <a:endParaRPr lang="en-US" sz="2400" b="1" dirty="0" smtClean="0">
              <a:latin typeface="Cambria" pitchFamily="18" charset="0"/>
            </a:endParaRPr>
          </a:p>
          <a:p>
            <a:pPr indent="457200"/>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likely viewed James, Peter, and John as real apostles, and Paul as an imposter.  James, Peter, and John had known Christ during His earthly ministry; Paul had not.  They ministered primarily to Jews: Paul brought the “</a:t>
            </a:r>
            <a:r>
              <a:rPr lang="en-US" sz="2400" b="1" dirty="0" smtClean="0">
                <a:effectLst>
                  <a:outerShdw blurRad="38100" dist="38100" dir="2700000" algn="tl">
                    <a:srgbClr val="000000">
                      <a:alpha val="43137"/>
                    </a:srgbClr>
                  </a:outerShdw>
                </a:effectLst>
                <a:latin typeface="Cambria" pitchFamily="18" charset="0"/>
              </a:rPr>
              <a:t>unclean</a:t>
            </a:r>
            <a:r>
              <a:rPr lang="en-US" sz="2400" b="1" dirty="0" smtClean="0">
                <a:latin typeface="Cambria" pitchFamily="18" charset="0"/>
              </a:rPr>
              <a:t>” people into the church, and let them remain “</a:t>
            </a:r>
            <a:r>
              <a:rPr lang="en-US" sz="2400" b="1" dirty="0" smtClean="0">
                <a:effectLst>
                  <a:outerShdw blurRad="38100" dist="38100" dir="2700000" algn="tl">
                    <a:srgbClr val="000000">
                      <a:alpha val="43137"/>
                    </a:srgbClr>
                  </a:outerShdw>
                </a:effectLst>
                <a:latin typeface="Cambria" pitchFamily="18" charset="0"/>
              </a:rPr>
              <a:t>unclean</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So,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must have expected the hammer to fall on Paul when they saw the results of his radical “anything goes” gospel: an uncircumcised Gentile believer in Christ, Titus, standing right in their midst.  What a surprise those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must have had when the pillars of the church in Jerusalem not only accepted Titus as a brother in Christ but also affirmed Paul’s ministry to the Gentiles!  </a:t>
            </a:r>
          </a:p>
          <a:p>
            <a:endParaRPr lang="en-US" sz="2400" b="1" dirty="0" smtClean="0">
              <a:latin typeface="Cambria" pitchFamily="18" charset="0"/>
            </a:endParaRPr>
          </a:p>
          <a:p>
            <a:pPr indent="457200"/>
            <a:r>
              <a:rPr lang="en-US" sz="2400" b="1" dirty="0" smtClean="0">
                <a:latin typeface="Cambria" pitchFamily="18" charset="0"/>
              </a:rPr>
              <a:t>To the consternation of Paul’s enemies, Peter, James,   and John accepted him as an equal.  They recognized that </a:t>
            </a:r>
            <a:r>
              <a:rPr lang="en-US" sz="2400" b="1" i="1" u="sng" dirty="0" smtClean="0">
                <a:effectLst>
                  <a:outerShdw blurRad="38100" dist="38100" dir="2700000" algn="tl">
                    <a:srgbClr val="000000">
                      <a:alpha val="43137"/>
                    </a:srgbClr>
                  </a:outerShdw>
                </a:effectLst>
                <a:latin typeface="Cambria" pitchFamily="18" charset="0"/>
              </a:rPr>
              <a:t>one</a:t>
            </a:r>
            <a:r>
              <a:rPr lang="en-US" sz="2400" b="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God</a:t>
            </a:r>
            <a:r>
              <a:rPr lang="en-US" sz="2400" b="1" dirty="0" smtClean="0">
                <a:latin typeface="Cambria" pitchFamily="18" charset="0"/>
              </a:rPr>
              <a:t> was directing their different ministries, </a:t>
            </a:r>
            <a:r>
              <a:rPr lang="en-US" sz="2400" b="1" i="1" u="sng" dirty="0" smtClean="0">
                <a:effectLst>
                  <a:outerShdw blurRad="38100" dist="38100" dir="2700000" algn="tl">
                    <a:srgbClr val="000000">
                      <a:alpha val="43137"/>
                    </a:srgbClr>
                  </a:outerShdw>
                </a:effectLst>
                <a:latin typeface="Cambria" pitchFamily="18" charset="0"/>
              </a:rPr>
              <a:t>one</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was empowering their different missions, and </a:t>
            </a:r>
            <a:r>
              <a:rPr lang="en-US" sz="2400" b="1" i="1" u="sng" dirty="0" smtClean="0">
                <a:effectLst>
                  <a:outerShdw blurRad="38100" dist="38100" dir="2700000" algn="tl">
                    <a:srgbClr val="000000">
                      <a:alpha val="43137"/>
                    </a:srgbClr>
                  </a:outerShdw>
                </a:effectLst>
                <a:latin typeface="Cambria" pitchFamily="18" charset="0"/>
              </a:rPr>
              <a:t>one</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gospel</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was the driving force in everything they did.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The wedge the</a:t>
            </a:r>
            <a:r>
              <a:rPr lang="en-US" sz="2400" b="1" dirty="0" smtClean="0">
                <a:effectLst>
                  <a:outerShdw blurRad="38100" dist="38100" dir="2700000" algn="tl">
                    <a:srgbClr val="000000">
                      <a:alpha val="43137"/>
                    </a:srgbClr>
                  </a:outerShdw>
                </a:effectLst>
                <a:latin typeface="Cambria" pitchFamily="18" charset="0"/>
              </a:rPr>
              <a:t> Judaizers</a:t>
            </a:r>
            <a:r>
              <a:rPr lang="en-US" sz="2400" b="1" dirty="0" smtClean="0">
                <a:latin typeface="Cambria" pitchFamily="18" charset="0"/>
              </a:rPr>
              <a:t> had tried to drive between the leaders in Jerusalem and the missionaries in Antioch became a stake driven through the heart of those false teachers trying to suck the life out of the gospel of grace.  Not only did the Jerusalem leaders add nothing to Paul’s gospel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but they extended the </a:t>
            </a:r>
            <a:r>
              <a:rPr lang="en-US" sz="2400" b="1" i="1" dirty="0" smtClean="0">
                <a:effectLst>
                  <a:outerShdw blurRad="38100" dist="38100" dir="2700000" algn="tl">
                    <a:srgbClr val="000000">
                      <a:alpha val="43137"/>
                    </a:srgbClr>
                  </a:outerShdw>
                </a:effectLst>
                <a:latin typeface="Cambria" pitchFamily="18" charset="0"/>
              </a:rPr>
              <a:t>“right hand of fellowship”</a:t>
            </a:r>
            <a:r>
              <a:rPr lang="en-US" sz="2400" b="1" dirty="0" smtClean="0">
                <a:latin typeface="Cambria" pitchFamily="18" charset="0"/>
              </a:rPr>
              <a:t> to Barnabas and Paul, blessing the continuation of their work among the Gentiles (</a:t>
            </a:r>
            <a:r>
              <a:rPr lang="en-US" sz="2400" b="1" dirty="0" smtClean="0">
                <a:effectLst>
                  <a:outerShdw blurRad="38100" dist="38100" dir="2700000" algn="tl">
                    <a:srgbClr val="000000">
                      <a:alpha val="43137"/>
                    </a:srgbClr>
                  </a:outerShdw>
                </a:effectLst>
                <a:latin typeface="Cambria" pitchFamily="18" charset="0"/>
              </a:rPr>
              <a:t>2:7-9</a:t>
            </a:r>
            <a:r>
              <a:rPr lang="en-US" sz="2400" b="1" dirty="0" smtClean="0">
                <a:latin typeface="Cambria" pitchFamily="18" charset="0"/>
              </a:rPr>
              <a:t>).  The </a:t>
            </a:r>
            <a:r>
              <a:rPr lang="en-US" sz="2400" b="1" i="1" dirty="0" smtClean="0">
                <a:latin typeface="Cambria" pitchFamily="18" charset="0"/>
              </a:rPr>
              <a:t>win-win</a:t>
            </a:r>
            <a:r>
              <a:rPr lang="en-US" sz="2400" b="1" dirty="0" smtClean="0">
                <a:latin typeface="Cambria" pitchFamily="18" charset="0"/>
              </a:rPr>
              <a:t> result must have thrilled Paul and Barnabas! </a:t>
            </a:r>
          </a:p>
          <a:p>
            <a:endParaRPr lang="en-US" sz="2400" b="1" dirty="0" smtClean="0">
              <a:latin typeface="Cambria" pitchFamily="18" charset="0"/>
            </a:endParaRPr>
          </a:p>
          <a:p>
            <a:pPr indent="457200"/>
            <a:r>
              <a:rPr lang="en-US" sz="2400" b="1" dirty="0" smtClean="0">
                <a:latin typeface="Cambria" pitchFamily="18" charset="0"/>
              </a:rPr>
              <a:t>Think about why.  On that epochal day, rather than being scolded in front of their opponents, put in their places, and then sent back to Antioch stripped of their ministry, Paul and Barnabas received a </a:t>
            </a:r>
            <a:r>
              <a:rPr lang="en-US" sz="2400" b="1" i="1" dirty="0" smtClean="0">
                <a:effectLst>
                  <a:outerShdw blurRad="38100" dist="38100" dir="2700000" algn="tl">
                    <a:srgbClr val="000000">
                      <a:alpha val="43137"/>
                    </a:srgbClr>
                  </a:outerShdw>
                </a:effectLst>
                <a:latin typeface="Cambria" pitchFamily="18" charset="0"/>
              </a:rPr>
              <a:t>three-fold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endorsement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 . .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1682" name="Picture 2" descr="What Does Galatians 2:9 Mean?"/>
          <p:cNvPicPr>
            <a:picLocks noChangeAspect="1" noChangeArrowheads="1"/>
          </p:cNvPicPr>
          <p:nvPr/>
        </p:nvPicPr>
        <p:blipFill>
          <a:blip r:embed="rId2" cstate="print"/>
          <a:srcRect b="9480"/>
          <a:stretch>
            <a:fillRect/>
          </a:stretch>
        </p:blipFill>
        <p:spPr bwMode="auto">
          <a:xfrm>
            <a:off x="304800" y="457200"/>
            <a:ext cx="8594124" cy="5943600"/>
          </a:xfrm>
          <a:prstGeom prst="rect">
            <a:avLst/>
          </a:prstGeom>
          <a:ln>
            <a:noFill/>
          </a:ln>
          <a:effectLst>
            <a:outerShdw blurRad="190500" algn="tl" rotWithShape="0">
              <a:srgbClr val="000000">
                <a:alpha val="70000"/>
              </a:srgbClr>
            </a:outerShdw>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amond(out)">
                                      <p:cBhvr>
                                        <p:cTn id="7" dur="2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the apostolic leaders saw Paul’s distinctive contributions to the work of the ministry.  They realized that Paul and Barnabas represented not a competing message but a complementary ministry (</a:t>
            </a:r>
            <a:r>
              <a:rPr lang="en-US" sz="2400" b="1" dirty="0" smtClean="0">
                <a:effectLst>
                  <a:outerShdw blurRad="38100" dist="38100" dir="2700000" algn="tl">
                    <a:srgbClr val="000000">
                      <a:alpha val="43137"/>
                    </a:srgbClr>
                  </a:outerShdw>
                </a:effectLst>
                <a:latin typeface="Cambria" pitchFamily="18" charset="0"/>
              </a:rPr>
              <a:t>2:7</a:t>
            </a:r>
            <a:r>
              <a:rPr lang="en-US" sz="2400" b="1" dirty="0" smtClean="0">
                <a:latin typeface="Cambria" pitchFamily="18" charset="0"/>
              </a:rPr>
              <a:t>).  Peter had been sent to the Jew, Paul to the Gentile.  </a:t>
            </a:r>
          </a:p>
          <a:p>
            <a:endParaRPr lang="en-US" sz="2400" b="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they put Paul’s ministry on par with Peter’s.  The church leaders saw that although Peter and Paul had different ministries, their empowerment and authority came from the same source—God (</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  Because both ministries had clear evidence of God’s miraculous confirmation, it was clear that God had shown favor to each of them.  The only solution was to view the situation from God’s perspective: Paul and Peter represented </a:t>
            </a:r>
            <a:r>
              <a:rPr lang="en-US" sz="2400" b="1" u="sng" dirty="0" smtClean="0">
                <a:effectLst>
                  <a:outerShdw blurRad="38100" dist="38100" dir="2700000" algn="tl">
                    <a:srgbClr val="000000">
                      <a:alpha val="43137"/>
                    </a:srgbClr>
                  </a:outerShdw>
                </a:effectLst>
                <a:latin typeface="Cambria" pitchFamily="18" charset="0"/>
              </a:rPr>
              <a:t>unity</a:t>
            </a:r>
            <a:r>
              <a:rPr lang="en-US" sz="2400" b="1" dirty="0" smtClean="0">
                <a:latin typeface="Cambria" pitchFamily="18" charset="0"/>
              </a:rPr>
              <a:t> and </a:t>
            </a:r>
            <a:r>
              <a:rPr lang="en-US" sz="2400" b="1" u="sng" dirty="0" smtClean="0">
                <a:effectLst>
                  <a:outerShdw blurRad="38100" dist="38100" dir="2700000" algn="tl">
                    <a:srgbClr val="000000">
                      <a:alpha val="43137"/>
                    </a:srgbClr>
                  </a:outerShdw>
                </a:effectLst>
                <a:latin typeface="Cambria" pitchFamily="18" charset="0"/>
              </a:rPr>
              <a:t>diversity</a:t>
            </a:r>
            <a:r>
              <a:rPr lang="en-US" sz="2400" b="1" dirty="0" smtClean="0">
                <a:latin typeface="Cambria" pitchFamily="18" charset="0"/>
              </a:rPr>
              <a:t> in the body of Christ.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they recognized the grace given to Paul and encouraged him to press on.  Seeing that Paul had the gifts, skills, training, and experience to minister to the Gentiles, the apostles urged him to keep at his God-given task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 and Barnabas had presented a clear and compelling case that their ministry to the Gentiles was in perfect harmony with Peter’s own realization several years earlier: Apart from circumcision or any other work of the Law, </a:t>
            </a:r>
            <a:r>
              <a:rPr lang="en-US" sz="2400" b="1" i="1" dirty="0" smtClean="0">
                <a:latin typeface="Cambria" pitchFamily="18" charset="0"/>
              </a:rPr>
              <a:t>“the gift of the Holy Spirit had been poured out on the Gentile also”</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10:45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2:6 – 9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2:10</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
        <p:nvSpPr>
          <p:cNvPr id="4" name="TextBox 3"/>
          <p:cNvSpPr txBox="1"/>
          <p:nvPr/>
        </p:nvSpPr>
        <p:spPr>
          <a:xfrm>
            <a:off x="381000" y="1143002"/>
            <a:ext cx="8458200" cy="166199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All they asked was that we should continue to remember the poor, the very thing I had been eager to do all along.</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In the midst of this doctrinal discussion, however, the Jerusalem apostles did add one thing—a reminder.  Understand, this wasn’t something they added to the gospel message as a requirement for salvation, but something they urged Paul not to forget: </a:t>
            </a:r>
            <a:r>
              <a:rPr lang="en-US" sz="2400" b="1" i="1" dirty="0" smtClean="0">
                <a:latin typeface="Cambria" pitchFamily="18" charset="0"/>
              </a:rPr>
              <a:t>“Remember the poor”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Why would the apostles interject this reminder, especially in light of the fact that the primary purpose of Paul’s visit was to bring a substantial gift for the poor and suffering in Jerusalem? </a:t>
            </a:r>
          </a:p>
          <a:p>
            <a:pPr indent="457200"/>
            <a:endParaRPr lang="en-US" sz="2400" b="1" dirty="0" smtClean="0">
              <a:latin typeface="Cambria" pitchFamily="18" charset="0"/>
            </a:endParaRPr>
          </a:p>
          <a:p>
            <a:pPr indent="457200"/>
            <a:r>
              <a:rPr lang="en-US" sz="2400" b="1" dirty="0" smtClean="0">
                <a:latin typeface="Cambria" pitchFamily="18" charset="0"/>
              </a:rPr>
              <a:t>It may be that the apostles recognized that an emphasis on doctrinal purity could lead to a neglect of practical ministry.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Truth be told, a church may have all its theological </a:t>
            </a:r>
            <a:r>
              <a:rPr lang="en-US" sz="2400" b="1" i="1" dirty="0" smtClean="0">
                <a:effectLst>
                  <a:outerShdw blurRad="38100" dist="38100" dir="2700000" algn="tl">
                    <a:srgbClr val="000000">
                      <a:alpha val="43137"/>
                    </a:srgbClr>
                  </a:outerShdw>
                </a:effectLst>
                <a:latin typeface="Cambria" pitchFamily="18" charset="0"/>
              </a:rPr>
              <a:t>t’s</a:t>
            </a:r>
            <a:r>
              <a:rPr lang="en-US" sz="2400" b="1" dirty="0" smtClean="0">
                <a:latin typeface="Cambria" pitchFamily="18" charset="0"/>
              </a:rPr>
              <a:t> crossed and </a:t>
            </a:r>
            <a:r>
              <a:rPr lang="en-US" sz="2400" b="1" i="1" dirty="0" smtClean="0">
                <a:effectLst>
                  <a:outerShdw blurRad="38100" dist="38100" dir="2700000" algn="tl">
                    <a:srgbClr val="000000">
                      <a:alpha val="43137"/>
                    </a:srgbClr>
                  </a:outerShdw>
                </a:effectLst>
                <a:latin typeface="Cambria" pitchFamily="18" charset="0"/>
              </a:rPr>
              <a:t>i’s</a:t>
            </a:r>
            <a:r>
              <a:rPr lang="en-US" sz="2400" b="1" dirty="0" smtClean="0">
                <a:latin typeface="Cambria" pitchFamily="18" charset="0"/>
              </a:rPr>
              <a:t> dotted, but they tremble at the thought of actually getting their hands dirty by reaching out to the poor, the needy, the helpless, and the hopeless.</a:t>
            </a:r>
          </a:p>
          <a:p>
            <a:pPr indent="457200"/>
            <a:endParaRPr lang="en-US" sz="2400" b="1" dirty="0" smtClean="0">
              <a:latin typeface="Cambria" pitchFamily="18" charset="0"/>
            </a:endParaRPr>
          </a:p>
          <a:p>
            <a:pPr indent="457200"/>
            <a:r>
              <a:rPr lang="en-US" sz="2400" b="1" dirty="0" smtClean="0">
                <a:latin typeface="Cambria" pitchFamily="18" charset="0"/>
              </a:rPr>
              <a:t>What a tragedy!  The most generous, self-sacrificial, and philanthropic people in the world should be those who have come to terms with the theological truth of the depth of God’s grace and mercy.  This is why Paul responded that he wasn’t about to neglect the needs of the poor.  This was something he was </a:t>
            </a:r>
            <a:r>
              <a:rPr lang="en-US" sz="2400" b="1" i="1" dirty="0" smtClean="0">
                <a:latin typeface="Cambria" pitchFamily="18" charset="0"/>
              </a:rPr>
              <a:t>“eager to do”</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Right doctrine and right practice.  Both of these were confirmed by the Jerusalem apostles, vindicating Paul’s authority as an apostle of the true gospel of Jesus Christ.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2:10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Cover page 1.jpg"/>
          <p:cNvPicPr>
            <a:picLocks noChangeAspect="1"/>
          </p:cNvPicPr>
          <p:nvPr/>
        </p:nvPicPr>
        <p:blipFill>
          <a:blip r:embed="rId2" cstate="print"/>
          <a:stretch>
            <a:fillRect/>
          </a:stretch>
        </p:blipFill>
        <p:spPr>
          <a:xfrm>
            <a:off x="304800" y="914400"/>
            <a:ext cx="8534400" cy="479731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3"/>
            <a:ext cx="8534400" cy="4862870"/>
          </a:xfrm>
          <a:prstGeom prst="rect">
            <a:avLst/>
          </a:prstGeom>
          <a:noFill/>
          <a:effectLst/>
        </p:spPr>
        <p:txBody>
          <a:bodyPr wrap="square" rtlCol="0">
            <a:spAutoFit/>
          </a:bodyPr>
          <a:lstStyle/>
          <a:p>
            <a:pPr marL="457200" indent="-457200"/>
            <a:r>
              <a:rPr lang="en-US" sz="2400" b="1" dirty="0" smtClean="0">
                <a:latin typeface="Cambria" pitchFamily="18" charset="0"/>
              </a:rPr>
              <a:t>4) </a:t>
            </a:r>
            <a:r>
              <a:rPr lang="en-US" sz="2200" b="1" dirty="0" smtClean="0">
                <a:effectLst>
                  <a:outerShdw blurRad="38100" dist="38100" dir="2700000" algn="tl">
                    <a:srgbClr val="000000">
                      <a:alpha val="43137"/>
                    </a:srgbClr>
                  </a:outerShdw>
                </a:effectLst>
                <a:latin typeface="Cambria" pitchFamily="18" charset="0"/>
              </a:rPr>
              <a:t>Where did Paul NOT go after his conversion? (v17)</a:t>
            </a:r>
            <a:r>
              <a:rPr lang="en-US" sz="22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To Jerusalem and the apostles who were there.</a:t>
            </a:r>
          </a:p>
          <a:p>
            <a:pPr marL="182880" indent="182880">
              <a:buFont typeface="Arial" pitchFamily="34" charset="0"/>
              <a:buChar char="•"/>
            </a:pPr>
            <a:endParaRPr lang="en-US" sz="2400" dirty="0" smtClean="0">
              <a:latin typeface="Cambria" pitchFamily="18" charset="0"/>
            </a:endParaRPr>
          </a:p>
          <a:p>
            <a:pPr marL="457200" indent="-457200"/>
            <a:r>
              <a:rPr lang="en-US" sz="2400" b="1" dirty="0" smtClean="0">
                <a:latin typeface="Cambria" pitchFamily="18" charset="0"/>
              </a:rPr>
              <a:t>5)  </a:t>
            </a:r>
            <a:r>
              <a:rPr lang="en-US" sz="2200" b="1" dirty="0" smtClean="0">
                <a:effectLst>
                  <a:outerShdw blurRad="38100" dist="38100" dir="2700000" algn="tl">
                    <a:srgbClr val="000000">
                      <a:alpha val="43137"/>
                    </a:srgbClr>
                  </a:outerShdw>
                </a:effectLst>
                <a:latin typeface="Cambria" pitchFamily="18" charset="0"/>
              </a:rPr>
              <a:t>How long was it before Paul saw any of the apostles in Jerusalem?  Which ones did he see? (v18-19)</a:t>
            </a:r>
            <a:r>
              <a:rPr lang="en-US" sz="22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Three years.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Peter and James, the brother of Jesus.</a:t>
            </a:r>
          </a:p>
          <a:p>
            <a:endParaRPr lang="en-US" sz="2400" b="1" dirty="0" smtClean="0">
              <a:latin typeface="Cambria" pitchFamily="18" charset="0"/>
            </a:endParaRPr>
          </a:p>
          <a:p>
            <a:pPr marL="457200" indent="-457200"/>
            <a:r>
              <a:rPr lang="en-US" sz="2400" b="1" dirty="0" smtClean="0">
                <a:latin typeface="Cambria" pitchFamily="18" charset="0"/>
              </a:rPr>
              <a:t>6)  </a:t>
            </a:r>
            <a:r>
              <a:rPr lang="en-US" sz="2200" b="1" dirty="0" smtClean="0">
                <a:effectLst>
                  <a:outerShdw blurRad="38100" dist="38100" dir="2700000" algn="tl">
                    <a:srgbClr val="000000">
                      <a:alpha val="43137"/>
                    </a:srgbClr>
                  </a:outerShdw>
                </a:effectLst>
                <a:latin typeface="Cambria" pitchFamily="18" charset="0"/>
              </a:rPr>
              <a:t>What three things are said of Paul with the Church? (v22-24)</a:t>
            </a:r>
            <a:r>
              <a:rPr lang="en-US" sz="22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He was unknown by face to them.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They were only hearing about his preaching.  </a:t>
            </a:r>
          </a:p>
          <a:p>
            <a:pPr marL="457200" indent="-274320">
              <a:buFont typeface="Arial" pitchFamily="34" charset="0"/>
              <a:buChar char="•"/>
            </a:pPr>
            <a:r>
              <a:rPr lang="en-US" sz="2400" dirty="0" smtClean="0">
                <a:effectLst>
                  <a:outerShdw blurRad="38100" dist="38100" dir="2700000" algn="tl">
                    <a:srgbClr val="000000">
                      <a:alpha val="43137"/>
                    </a:srgbClr>
                  </a:outerShdw>
                </a:effectLst>
                <a:latin typeface="Cambria" pitchFamily="18" charset="0"/>
              </a:rPr>
              <a:t>They glorified God because of Paul.</a:t>
            </a:r>
          </a:p>
          <a:p>
            <a:endParaRPr lang="en-US" sz="2400" b="1" dirty="0" smtClean="0">
              <a:latin typeface="Cambria" pitchFamily="18" charset="0"/>
            </a:endParaRP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rial Narrow" pitchFamily="34" charset="0"/>
              </a:rPr>
              <a:t>Questions From Last Lesson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10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1000"/>
                                        <p:tgtEl>
                                          <p:spTgt spid="3">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1000"/>
                                        <p:tgtEl>
                                          <p:spTgt spid="3">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1000"/>
                                        <p:tgtEl>
                                          <p:spTgt spid="3">
                                            <p:txEl>
                                              <p:pRg st="9" end="9"/>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left)">
                                      <p:cBhvr>
                                        <p:cTn id="35"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16 Feb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678204"/>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2:11 – 21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“Going Head-to-Head with Hypocrisy”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2956464"/>
            <a:ext cx="5262874" cy="954107"/>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A Gospel Worth </a:t>
            </a:r>
          </a:p>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Accepting and Affirming</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154984"/>
          </a:xfrm>
          <a:prstGeom prst="rect">
            <a:avLst/>
          </a:prstGeom>
          <a:noFill/>
          <a:effectLst/>
        </p:spPr>
        <p:txBody>
          <a:bodyPr wrap="square" rtlCol="0">
            <a:spAutoFit/>
          </a:bodyPr>
          <a:lstStyle/>
          <a:p>
            <a:pPr indent="457200"/>
            <a:r>
              <a:rPr lang="en-US" sz="2400" b="1" dirty="0" smtClean="0">
                <a:latin typeface="Cambria" pitchFamily="18" charset="0"/>
              </a:rPr>
              <a:t>As Paul continues defending his apostleship, he describes a meeting in Jerusalem </a:t>
            </a:r>
            <a:r>
              <a:rPr lang="en-US" sz="2400" b="1" i="1" dirty="0" smtClean="0">
                <a:effectLst>
                  <a:outerShdw blurRad="38100" dist="38100" dir="2700000" algn="tl">
                    <a:srgbClr val="000000">
                      <a:alpha val="43137"/>
                    </a:srgbClr>
                  </a:outerShdw>
                </a:effectLst>
                <a:latin typeface="Cambria" pitchFamily="18" charset="0"/>
              </a:rPr>
              <a:t>fourteen years</a:t>
            </a:r>
            <a:r>
              <a:rPr lang="en-US" sz="2400" b="1" dirty="0" smtClean="0">
                <a:latin typeface="Cambria" pitchFamily="18" charset="0"/>
              </a:rPr>
              <a:t> after the one with Peter referenced in chapter one.  It was prompted by a revelation, and Barnabas and Titus went with him to meet </a:t>
            </a:r>
            <a:r>
              <a:rPr lang="en-US" sz="2400" b="1" i="1" dirty="0" smtClean="0">
                <a:latin typeface="Cambria" pitchFamily="18" charset="0"/>
              </a:rPr>
              <a:t>“those who were of reputation.”</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meeting was private, but some false brethren were secretly brought in who sought to demand that </a:t>
            </a:r>
            <a:r>
              <a:rPr lang="en-US" sz="2400" b="1" dirty="0" smtClean="0">
                <a:effectLst>
                  <a:outerShdw blurRad="38100" dist="38100" dir="2700000" algn="tl">
                    <a:srgbClr val="000000">
                      <a:alpha val="43137"/>
                    </a:srgbClr>
                  </a:outerShdw>
                </a:effectLst>
                <a:latin typeface="Cambria" pitchFamily="18" charset="0"/>
              </a:rPr>
              <a:t>Titus</a:t>
            </a:r>
            <a:r>
              <a:rPr lang="en-US" sz="2400" b="1" dirty="0" smtClean="0">
                <a:latin typeface="Cambria" pitchFamily="18" charset="0"/>
              </a:rPr>
              <a:t>, a Gentile, be </a:t>
            </a:r>
            <a:r>
              <a:rPr lang="en-US" sz="2400" b="1" i="1" dirty="0" smtClean="0">
                <a:effectLst>
                  <a:outerShdw blurRad="38100" dist="38100" dir="2700000" algn="tl">
                    <a:srgbClr val="000000">
                      <a:alpha val="43137"/>
                    </a:srgbClr>
                  </a:outerShdw>
                </a:effectLst>
                <a:latin typeface="Cambria" pitchFamily="18" charset="0"/>
              </a:rPr>
              <a:t>circumcised</a:t>
            </a:r>
            <a:r>
              <a:rPr lang="en-US" sz="2400" b="1" dirty="0" smtClean="0">
                <a:latin typeface="Cambria" pitchFamily="18" charset="0"/>
              </a:rPr>
              <a:t>.  Paul refused, viewing it as an effort to bring them back into </a:t>
            </a:r>
            <a:r>
              <a:rPr lang="en-US" sz="2400" b="1" i="1" dirty="0" smtClean="0">
                <a:effectLst>
                  <a:outerShdw blurRad="38100" dist="38100" dir="2700000" algn="tl">
                    <a:srgbClr val="000000">
                      <a:alpha val="43137"/>
                    </a:srgbClr>
                  </a:outerShdw>
                </a:effectLst>
                <a:latin typeface="Cambria" pitchFamily="18" charset="0"/>
              </a:rPr>
              <a:t>bondage</a:t>
            </a:r>
            <a:r>
              <a:rPr lang="en-US" sz="2400" b="1" dirty="0" smtClean="0">
                <a:latin typeface="Cambria" pitchFamily="18" charset="0"/>
              </a:rPr>
              <a:t> from which Christ set them free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Ch2 Overview</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3785652"/>
          </a:xfrm>
          <a:prstGeom prst="rect">
            <a:avLst/>
          </a:prstGeom>
          <a:noFill/>
          <a:effectLst/>
        </p:spPr>
        <p:txBody>
          <a:bodyPr wrap="square" rtlCol="0">
            <a:spAutoFit/>
          </a:bodyPr>
          <a:lstStyle/>
          <a:p>
            <a:pPr indent="457200"/>
            <a:r>
              <a:rPr lang="en-US" sz="2400" b="1" dirty="0" smtClean="0">
                <a:latin typeface="Cambria" pitchFamily="18" charset="0"/>
              </a:rPr>
              <a:t>The result of the meeting was that </a:t>
            </a:r>
            <a:r>
              <a:rPr lang="en-US" sz="2400" b="1" i="1" dirty="0" smtClean="0">
                <a:latin typeface="Cambria" pitchFamily="18" charset="0"/>
              </a:rPr>
              <a:t>“those who seemed to be something”</a:t>
            </a:r>
            <a:r>
              <a:rPr lang="en-US" sz="2400" b="1" dirty="0" smtClean="0">
                <a:latin typeface="Cambria" pitchFamily="18" charset="0"/>
              </a:rPr>
              <a:t> added nothing to Paul.  In fact, once they saw that the gospel of the </a:t>
            </a:r>
            <a:r>
              <a:rPr lang="en-US" sz="2400" b="1" i="1" dirty="0" smtClean="0">
                <a:effectLst>
                  <a:outerShdw blurRad="38100" dist="38100" dir="2700000" algn="tl">
                    <a:srgbClr val="000000">
                      <a:alpha val="43137"/>
                    </a:srgbClr>
                  </a:outerShdw>
                </a:effectLst>
                <a:latin typeface="Cambria" pitchFamily="18" charset="0"/>
              </a:rPr>
              <a:t>uncircumcised</a:t>
            </a:r>
            <a:r>
              <a:rPr lang="en-US" sz="2400" b="1" dirty="0" smtClean="0">
                <a:latin typeface="Cambria" pitchFamily="18" charset="0"/>
              </a:rPr>
              <a:t> had been given to him just as the gospel of the </a:t>
            </a:r>
            <a:r>
              <a:rPr lang="en-US" sz="2400" b="1" i="1" dirty="0" smtClean="0">
                <a:effectLst>
                  <a:outerShdw blurRad="38100" dist="38100" dir="2700000" algn="tl">
                    <a:srgbClr val="000000">
                      <a:alpha val="43137"/>
                    </a:srgbClr>
                  </a:outerShdw>
                </a:effectLst>
                <a:latin typeface="Cambria" pitchFamily="18" charset="0"/>
              </a:rPr>
              <a:t>circumcised</a:t>
            </a:r>
            <a:r>
              <a:rPr lang="en-US" sz="2400" b="1" dirty="0" smtClean="0">
                <a:latin typeface="Cambria" pitchFamily="18" charset="0"/>
              </a:rPr>
              <a:t> had been given to Peter, and once James, Cephas, and John perceived the grace that had been given to Paul, he was extended the </a:t>
            </a:r>
            <a:r>
              <a:rPr lang="en-US" sz="2400" b="1" i="1" dirty="0" smtClean="0">
                <a:effectLst>
                  <a:outerShdw blurRad="38100" dist="38100" dir="2700000" algn="tl">
                    <a:srgbClr val="000000">
                      <a:alpha val="43137"/>
                    </a:srgbClr>
                  </a:outerShdw>
                </a:effectLst>
                <a:latin typeface="Cambria" pitchFamily="18" charset="0"/>
              </a:rPr>
              <a:t>right hand of fellowship</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They only asked that Paul be mindful of the </a:t>
            </a:r>
            <a:r>
              <a:rPr lang="en-US" sz="2400" b="1" i="1" u="sng" dirty="0" smtClean="0">
                <a:effectLst>
                  <a:outerShdw blurRad="38100" dist="38100" dir="2700000" algn="tl">
                    <a:srgbClr val="000000">
                      <a:alpha val="43137"/>
                    </a:srgbClr>
                  </a:outerShdw>
                </a:effectLst>
                <a:latin typeface="Cambria" pitchFamily="18" charset="0"/>
              </a:rPr>
              <a:t>poor</a:t>
            </a:r>
            <a:r>
              <a:rPr lang="en-US" sz="2400" b="1" dirty="0" smtClean="0">
                <a:latin typeface="Cambria" pitchFamily="18" charset="0"/>
              </a:rPr>
              <a:t>, something he was very eager to do (</a:t>
            </a:r>
            <a:r>
              <a:rPr lang="en-US" sz="2400" b="1" dirty="0" smtClean="0">
                <a:effectLst>
                  <a:outerShdw blurRad="38100" dist="38100" dir="2700000" algn="tl">
                    <a:srgbClr val="000000">
                      <a:alpha val="43137"/>
                    </a:srgbClr>
                  </a:outerShdw>
                </a:effectLst>
                <a:latin typeface="Cambria" pitchFamily="18" charset="0"/>
              </a:rPr>
              <a:t>6-10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Ch2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524315"/>
          </a:xfrm>
          <a:prstGeom prst="rect">
            <a:avLst/>
          </a:prstGeom>
          <a:noFill/>
          <a:effectLst/>
        </p:spPr>
        <p:txBody>
          <a:bodyPr wrap="square" rtlCol="0">
            <a:spAutoFit/>
          </a:bodyPr>
          <a:lstStyle/>
          <a:p>
            <a:pPr indent="457200"/>
            <a:r>
              <a:rPr lang="en-US" sz="2400" b="1" dirty="0" smtClean="0">
                <a:latin typeface="Cambria" pitchFamily="18" charset="0"/>
              </a:rPr>
              <a:t>The rest of the chapter describes a </a:t>
            </a:r>
            <a:r>
              <a:rPr lang="en-US" sz="2400" b="1" i="1" dirty="0" smtClean="0">
                <a:effectLst>
                  <a:outerShdw blurRad="38100" dist="38100" dir="2700000" algn="tl">
                    <a:srgbClr val="000000">
                      <a:alpha val="43137"/>
                    </a:srgbClr>
                  </a:outerShdw>
                </a:effectLst>
                <a:latin typeface="Cambria" pitchFamily="18" charset="0"/>
              </a:rPr>
              <a:t>confrontation</a:t>
            </a:r>
            <a:r>
              <a:rPr lang="en-US" sz="2400" b="1" dirty="0" smtClean="0">
                <a:latin typeface="Cambria" pitchFamily="18" charset="0"/>
              </a:rPr>
              <a:t> in Antioch between Peter and Paul.  Peter, who was visiting, at first was willing to </a:t>
            </a:r>
            <a:r>
              <a:rPr lang="en-US" sz="2400" b="1" i="1" u="sng" dirty="0" smtClean="0">
                <a:effectLst>
                  <a:outerShdw blurRad="38100" dist="38100" dir="2700000" algn="tl">
                    <a:srgbClr val="000000">
                      <a:alpha val="43137"/>
                    </a:srgbClr>
                  </a:outerShdw>
                </a:effectLst>
                <a:latin typeface="Cambria" pitchFamily="18" charset="0"/>
              </a:rPr>
              <a:t>eat</a:t>
            </a:r>
            <a:r>
              <a:rPr lang="en-US" sz="2400" b="1" dirty="0" smtClean="0">
                <a:latin typeface="Cambria" pitchFamily="18" charset="0"/>
              </a:rPr>
              <a:t> with the Gentiles; but when some came from James, out of fear he withdrew himself.  Through his influence the rest of the Jews, even Barnabas, were carried away into hypocrisy.  </a:t>
            </a:r>
          </a:p>
          <a:p>
            <a:pPr indent="457200"/>
            <a:endParaRPr lang="en-US" sz="2400" b="1" dirty="0" smtClean="0">
              <a:latin typeface="Cambria" pitchFamily="18" charset="0"/>
            </a:endParaRPr>
          </a:p>
          <a:p>
            <a:pPr indent="457200"/>
            <a:r>
              <a:rPr lang="en-US" sz="2400" b="1" dirty="0" smtClean="0">
                <a:latin typeface="Cambria" pitchFamily="18" charset="0"/>
              </a:rPr>
              <a:t>This prompted Paul to withstand Peter </a:t>
            </a:r>
            <a:r>
              <a:rPr lang="en-US" sz="2400" b="1" i="1" dirty="0" smtClean="0">
                <a:latin typeface="Cambria" pitchFamily="18" charset="0"/>
              </a:rPr>
              <a:t>“to his face,”</a:t>
            </a:r>
            <a:r>
              <a:rPr lang="en-US" sz="2400" b="1" dirty="0" smtClean="0">
                <a:latin typeface="Cambria" pitchFamily="18" charset="0"/>
              </a:rPr>
              <a:t> and to rebuke him in the presence of all.  In the course of his rebuke, Paul stressed that we are justified by </a:t>
            </a:r>
            <a:r>
              <a:rPr lang="en-US" sz="2400" b="1" i="1" u="sng"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in Christ, and not by the </a:t>
            </a:r>
            <a:r>
              <a:rPr lang="en-US" sz="2400" b="1" i="1" u="sng" dirty="0" smtClean="0">
                <a:effectLst>
                  <a:outerShdw blurRad="38100" dist="38100" dir="2700000" algn="tl">
                    <a:srgbClr val="000000">
                      <a:alpha val="43137"/>
                    </a:srgbClr>
                  </a:outerShdw>
                </a:effectLst>
                <a:latin typeface="Cambria" pitchFamily="18" charset="0"/>
              </a:rPr>
              <a:t>works</a:t>
            </a:r>
            <a:r>
              <a:rPr lang="en-US" sz="2400" b="1" dirty="0" smtClean="0">
                <a:latin typeface="Cambria" pitchFamily="18" charset="0"/>
              </a:rPr>
              <a:t> of the law, otherwise Christ died in vain (</a:t>
            </a:r>
            <a:r>
              <a:rPr lang="en-US" sz="2400" b="1" dirty="0" smtClean="0">
                <a:effectLst>
                  <a:outerShdw blurRad="38100" dist="38100" dir="2700000" algn="tl">
                    <a:srgbClr val="000000">
                      <a:alpha val="43137"/>
                    </a:srgbClr>
                  </a:outerShdw>
                </a:effectLst>
                <a:latin typeface="Cambria" pitchFamily="18" charset="0"/>
              </a:rPr>
              <a:t>11-24</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Ch2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402" name="Picture 2" descr="Galatians 2 Commentary | Precept Austin"/>
          <p:cNvPicPr>
            <a:picLocks noChangeAspect="1" noChangeArrowheads="1"/>
          </p:cNvPicPr>
          <p:nvPr/>
        </p:nvPicPr>
        <p:blipFill>
          <a:blip r:embed="rId2" cstate="print"/>
          <a:srcRect/>
          <a:stretch>
            <a:fillRect/>
          </a:stretch>
        </p:blipFill>
        <p:spPr bwMode="auto">
          <a:xfrm>
            <a:off x="381000" y="1295400"/>
            <a:ext cx="8458200" cy="3505200"/>
          </a:xfrm>
          <a:prstGeom prst="rect">
            <a:avLst/>
          </a:prstGeom>
          <a:noFill/>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28967</TotalTime>
  <Words>3509</Words>
  <Application>Microsoft Office PowerPoint</Application>
  <PresentationFormat>On-screen Show (4:3)</PresentationFormat>
  <Paragraphs>210</Paragraphs>
  <Slides>41</Slides>
  <Notes>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6008</cp:revision>
  <dcterms:created xsi:type="dcterms:W3CDTF">2016-10-08T19:35:00Z</dcterms:created>
  <dcterms:modified xsi:type="dcterms:W3CDTF">2022-02-10T02:17:03Z</dcterms:modified>
</cp:coreProperties>
</file>